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  <p:sldId id="423" r:id="rId169"/>
    <p:sldId id="424" r:id="rId170"/>
    <p:sldId id="425" r:id="rId171"/>
    <p:sldId id="426" r:id="rId172"/>
    <p:sldId id="427" r:id="rId173"/>
    <p:sldId id="428" r:id="rId174"/>
    <p:sldId id="429" r:id="rId175"/>
    <p:sldId id="430" r:id="rId176"/>
    <p:sldId id="431" r:id="rId177"/>
    <p:sldId id="432" r:id="rId178"/>
    <p:sldId id="433" r:id="rId179"/>
    <p:sldId id="434" r:id="rId180"/>
    <p:sldId id="435" r:id="rId181"/>
    <p:sldId id="436" r:id="rId182"/>
    <p:sldId id="437" r:id="rId183"/>
    <p:sldId id="438" r:id="rId184"/>
    <p:sldId id="439" r:id="rId185"/>
    <p:sldId id="440" r:id="rId186"/>
    <p:sldId id="441" r:id="rId187"/>
    <p:sldId id="442" r:id="rId188"/>
    <p:sldId id="443" r:id="rId189"/>
    <p:sldId id="444" r:id="rId190"/>
    <p:sldId id="445" r:id="rId191"/>
    <p:sldId id="446" r:id="rId192"/>
    <p:sldId id="447" r:id="rId193"/>
    <p:sldId id="448" r:id="rId194"/>
    <p:sldId id="449" r:id="rId195"/>
    <p:sldId id="450" r:id="rId196"/>
    <p:sldId id="451" r:id="rId197"/>
    <p:sldId id="452" r:id="rId198"/>
    <p:sldId id="453" r:id="rId199"/>
    <p:sldId id="454" r:id="rId200"/>
    <p:sldId id="455" r:id="rId201"/>
    <p:sldId id="456" r:id="rId202"/>
    <p:sldId id="457" r:id="rId203"/>
    <p:sldId id="458" r:id="rId204"/>
    <p:sldId id="459" r:id="rId205"/>
    <p:sldId id="460" r:id="rId206"/>
    <p:sldId id="461" r:id="rId207"/>
    <p:sldId id="462" r:id="rId208"/>
    <p:sldId id="463" r:id="rId209"/>
    <p:sldId id="464" r:id="rId210"/>
    <p:sldId id="465" r:id="rId211"/>
    <p:sldId id="466" r:id="rId212"/>
    <p:sldId id="467" r:id="rId213"/>
    <p:sldId id="468" r:id="rId214"/>
    <p:sldId id="469" r:id="rId215"/>
    <p:sldId id="470" r:id="rId216"/>
    <p:sldId id="471" r:id="rId217"/>
    <p:sldId id="472" r:id="rId218"/>
    <p:sldId id="473" r:id="rId219"/>
    <p:sldId id="474" r:id="rId220"/>
    <p:sldId id="475" r:id="rId221"/>
    <p:sldId id="476" r:id="rId222"/>
    <p:sldId id="477" r:id="rId223"/>
    <p:sldId id="478" r:id="rId224"/>
    <p:sldId id="479" r:id="rId225"/>
    <p:sldId id="480" r:id="rId226"/>
    <p:sldId id="481" r:id="rId227"/>
    <p:sldId id="482" r:id="rId228"/>
    <p:sldId id="483" r:id="rId229"/>
    <p:sldId id="484" r:id="rId230"/>
    <p:sldId id="485" r:id="rId231"/>
    <p:sldId id="486" r:id="rId232"/>
    <p:sldId id="487" r:id="rId233"/>
    <p:sldId id="488" r:id="rId234"/>
    <p:sldId id="489" r:id="rId235"/>
    <p:sldId id="490" r:id="rId236"/>
    <p:sldId id="491" r:id="rId237"/>
    <p:sldId id="492" r:id="rId238"/>
    <p:sldId id="493" r:id="rId239"/>
    <p:sldId id="494" r:id="rId240"/>
    <p:sldId id="495" r:id="rId241"/>
    <p:sldId id="496" r:id="rId242"/>
    <p:sldId id="497" r:id="rId243"/>
    <p:sldId id="498" r:id="rId244"/>
    <p:sldId id="499" r:id="rId245"/>
    <p:sldId id="500" r:id="rId246"/>
    <p:sldId id="501" r:id="rId247"/>
    <p:sldId id="502" r:id="rId248"/>
    <p:sldId id="503" r:id="rId249"/>
    <p:sldId id="504" r:id="rId250"/>
    <p:sldId id="505" r:id="rId251"/>
    <p:sldId id="506" r:id="rId252"/>
    <p:sldId id="507" r:id="rId253"/>
    <p:sldId id="508" r:id="rId254"/>
    <p:sldId id="509" r:id="rId255"/>
    <p:sldId id="510" r:id="rId256"/>
    <p:sldId id="511" r:id="rId257"/>
    <p:sldId id="512" r:id="rId258"/>
    <p:sldId id="513" r:id="rId259"/>
    <p:sldId id="514" r:id="rId260"/>
    <p:sldId id="515" r:id="rId261"/>
    <p:sldId id="516" r:id="rId262"/>
    <p:sldId id="517" r:id="rId263"/>
    <p:sldId id="518" r:id="rId26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9" y="6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slide" Target="slides/slide243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65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slide" Target="slides/slide249.xml"/><Relationship Id="rId255" Type="http://schemas.openxmlformats.org/officeDocument/2006/relationships/slide" Target="slides/slide254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261" Type="http://schemas.openxmlformats.org/officeDocument/2006/relationships/slide" Target="slides/slide260.xml"/><Relationship Id="rId266" Type="http://schemas.openxmlformats.org/officeDocument/2006/relationships/viewProps" Target="viewProps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72335" y="2534792"/>
            <a:ext cx="479932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002" y="210438"/>
            <a:ext cx="7987995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120114"/>
            <a:ext cx="7259955" cy="2800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vphysiology.com/Heart%20Disease/HD009a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hyperlink" Target="https://i.pinimg.com/736x/9f/03/70/9f0370ac3b6d69304e2550ba63a8440d--cardiology-pa-school.jpg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smedicine.mhmedical.com/content.aspx?bookid=2815&amp;sectionid=24426125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xbenefit.com/wp-content/uploads/2012/07/Erythema-marginatum-Picture.jpg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vphysiology.com/Heart%20Disease/HD009c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accessmedicine.mhmedical.com/content.aspx?bookid=2129&amp;sectionid=192029561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jpg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hyperlink" Target="http://image.slidesharecdn.com/mrecho-150211075734-conversion-gate01/95/echocardiographic-evaluation-of-mitral-valve-disease-mitral-regurgitation-19-638.jpg?cb=1423663330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carpath.2009.03.002" TargetMode="External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path.med.utah.edu/CVHTML/CV076.html" TargetMode="External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path.med.utah.edu/CVHTML/CV076.html" TargetMode="Externa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smedicine.mhmedical.com/content.aspx?bookid=2129&amp;sectionid=196915505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smedicine.mhmedical.com/content.aspx?bookid=2129&amp;sectionid=196915505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4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48/rg.287085054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4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4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ep.org/sonoguide/cardiac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ep.org/sonoguide/cardiac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uckduckgo.com/?q=mitral%2Bvalve%2Bregurgitation%2Bphotos&amp;t=ffab&amp;iax=images&amp;ia=images&amp;iai=https%3A//s-media-cache-ak0.pinimg.com/736x/df/25/9c/df259cf6f39b43123f536abbce490382--mitral-valve-regurgitation-septum.jp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ottowa.ca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vphysiology.com/Heart%20Disease/HD009b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jyotindrasingh82/bicuspid-aortic-valve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path.med.utah.edu/CVHTML/CV081.html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vphysiology.com/Heart%20Disease/HD009d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9982" y="2839288"/>
            <a:ext cx="67837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85" dirty="0">
                <a:latin typeface="Arial"/>
                <a:cs typeface="Arial"/>
              </a:rPr>
              <a:t>VALVULAR</a:t>
            </a:r>
            <a:r>
              <a:rPr sz="4000" dirty="0">
                <a:latin typeface="Arial"/>
                <a:cs typeface="Arial"/>
              </a:rPr>
              <a:t> </a:t>
            </a:r>
            <a:r>
              <a:rPr sz="4000" spc="-25" dirty="0">
                <a:latin typeface="Arial"/>
                <a:cs typeface="Arial"/>
              </a:rPr>
              <a:t>HEART</a:t>
            </a:r>
            <a:r>
              <a:rPr sz="4000" spc="-85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DISEASE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7573" y="3912489"/>
            <a:ext cx="3768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Kenneth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Alonso, </a:t>
            </a:r>
            <a:r>
              <a:rPr sz="2400" dirty="0">
                <a:latin typeface="Arial"/>
                <a:cs typeface="Arial"/>
              </a:rPr>
              <a:t>MD,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FACP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907457-D9F5-4AB6-A9B1-E019E6285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88" y="6096000"/>
            <a:ext cx="8235222" cy="6290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0221" y="515238"/>
            <a:ext cx="25457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5" dirty="0"/>
              <a:t>T</a:t>
            </a:r>
            <a:r>
              <a:rPr spc="-5" dirty="0"/>
              <a:t>urbulence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3308426"/>
            <a:ext cx="132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491870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1552003"/>
            <a:ext cx="8086090" cy="412369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Blood</a:t>
            </a:r>
            <a:r>
              <a:rPr sz="24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flow</a:t>
            </a:r>
            <a:r>
              <a:rPr sz="24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</a:t>
            </a:r>
            <a:r>
              <a:rPr sz="24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streamlined</a:t>
            </a:r>
            <a:endParaRPr sz="2400">
              <a:latin typeface="Arial"/>
              <a:cs typeface="Arial"/>
            </a:endParaRPr>
          </a:p>
          <a:p>
            <a:pPr marL="608330" indent="-596265">
              <a:lnSpc>
                <a:spcPct val="100000"/>
              </a:lnSpc>
              <a:spcBef>
                <a:spcPts val="580"/>
              </a:spcBef>
              <a:buChar char="•"/>
              <a:tabLst>
                <a:tab pos="608330" algn="l"/>
                <a:tab pos="608965" algn="l"/>
              </a:tabLst>
            </a:pPr>
            <a:r>
              <a:rPr sz="2400" spc="-5" dirty="0">
                <a:latin typeface="Arial"/>
                <a:cs typeface="Arial"/>
              </a:rPr>
              <a:t>Concentric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layers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fluid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slip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past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each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other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855344" algn="l"/>
                <a:tab pos="855980" algn="l"/>
              </a:tabLst>
            </a:pPr>
            <a:r>
              <a:rPr dirty="0"/>
              <a:t>	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slowest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layers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are</a:t>
            </a:r>
            <a:r>
              <a:rPr sz="2400" dirty="0">
                <a:latin typeface="Arial"/>
                <a:cs typeface="Arial"/>
              </a:rPr>
              <a:t> at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5" dirty="0">
                <a:latin typeface="Arial"/>
                <a:cs typeface="Arial"/>
              </a:rPr>
              <a:t> interface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between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blood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vessel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wall</a:t>
            </a:r>
            <a:endParaRPr sz="2400">
              <a:latin typeface="Arial"/>
              <a:cs typeface="Arial"/>
            </a:endParaRPr>
          </a:p>
          <a:p>
            <a:pPr marL="855344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fastest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layers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center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blood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vessel</a:t>
            </a:r>
            <a:endParaRPr sz="2400">
              <a:latin typeface="Arial"/>
              <a:cs typeface="Arial"/>
            </a:endParaRPr>
          </a:p>
          <a:p>
            <a:pPr marL="355600" marR="892175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When</a:t>
            </a:r>
            <a:r>
              <a:rPr sz="240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24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critical</a:t>
            </a:r>
            <a:r>
              <a:rPr sz="2400" u="sng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velocity</a:t>
            </a:r>
            <a:r>
              <a:rPr sz="2400" u="sng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</a:t>
            </a:r>
            <a:r>
              <a:rPr sz="24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reached</a:t>
            </a:r>
            <a:r>
              <a:rPr sz="2400" spc="-5" dirty="0">
                <a:latin typeface="Arial"/>
                <a:cs typeface="Arial"/>
              </a:rPr>
              <a:t>,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turbulent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flow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results.</a:t>
            </a:r>
            <a:endParaRPr sz="2400">
              <a:latin typeface="Arial"/>
              <a:cs typeface="Arial"/>
            </a:endParaRPr>
          </a:p>
          <a:p>
            <a:pPr marL="355600" marR="439420" indent="506095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Arial"/>
                <a:cs typeface="Arial"/>
              </a:rPr>
              <a:t>Flow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does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increase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much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a given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rise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pressure</a:t>
            </a:r>
            <a:r>
              <a:rPr sz="2400" dirty="0">
                <a:latin typeface="Arial"/>
                <a:cs typeface="Arial"/>
              </a:rPr>
              <a:t> because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energy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lost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turbulence.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1394" y="483234"/>
            <a:ext cx="35998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Mitral</a:t>
            </a:r>
            <a:r>
              <a:rPr sz="4400" spc="-75" dirty="0"/>
              <a:t> </a:t>
            </a:r>
            <a:r>
              <a:rPr sz="4400" dirty="0"/>
              <a:t>stenosis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24025"/>
            <a:ext cx="7723505" cy="2087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Is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more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consequence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abnormal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loading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spc="-95" dirty="0">
                <a:latin typeface="Arial"/>
                <a:cs typeface="Arial"/>
              </a:rPr>
              <a:t>LV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remodeling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than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myocardial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dysfunction.</a:t>
            </a:r>
            <a:endParaRPr sz="2600">
              <a:latin typeface="Arial"/>
              <a:cs typeface="Arial"/>
            </a:endParaRPr>
          </a:p>
          <a:p>
            <a:pPr marL="355600" marR="6223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Right ventricular failure also seems to be a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consequence of increased afterload rather </a:t>
            </a:r>
            <a:r>
              <a:rPr sz="2600" spc="-5" dirty="0">
                <a:latin typeface="Arial"/>
                <a:cs typeface="Arial"/>
              </a:rPr>
              <a:t>than </a:t>
            </a:r>
            <a:r>
              <a:rPr sz="2600" dirty="0">
                <a:latin typeface="Arial"/>
                <a:cs typeface="Arial"/>
              </a:rPr>
              <a:t>of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myocardial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dysfunction.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14" y="515238"/>
            <a:ext cx="43453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Mild</a:t>
            </a:r>
            <a:r>
              <a:rPr spc="-15" dirty="0"/>
              <a:t> </a:t>
            </a:r>
            <a:r>
              <a:rPr spc="-5" dirty="0"/>
              <a:t>mitral</a:t>
            </a:r>
            <a:r>
              <a:rPr spc="5" dirty="0"/>
              <a:t> </a:t>
            </a:r>
            <a:r>
              <a:rPr spc="-5" dirty="0"/>
              <a:t>stenosis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4160901"/>
            <a:ext cx="14160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624025"/>
            <a:ext cx="7681595" cy="4227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Diastolic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gradient across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valve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 limited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 the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two phases of rapid ventricular </a:t>
            </a:r>
            <a:r>
              <a:rPr sz="2600" spc="-5" dirty="0">
                <a:latin typeface="Arial"/>
                <a:cs typeface="Arial"/>
              </a:rPr>
              <a:t>filling </a:t>
            </a:r>
            <a:r>
              <a:rPr sz="2600" dirty="0">
                <a:latin typeface="Arial"/>
                <a:cs typeface="Arial"/>
              </a:rPr>
              <a:t>in early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diastole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 pre-systole.</a:t>
            </a:r>
            <a:endParaRPr sz="2600">
              <a:latin typeface="Arial"/>
              <a:cs typeface="Arial"/>
            </a:endParaRPr>
          </a:p>
          <a:p>
            <a:pPr marL="355600" marR="40005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631190" algn="l"/>
                <a:tab pos="631825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Low-pitched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diastolic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rumbling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heard best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at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apex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 </a:t>
            </a:r>
            <a:r>
              <a:rPr sz="2600" spc="-5" dirty="0">
                <a:latin typeface="Arial"/>
                <a:cs typeface="Arial"/>
              </a:rPr>
              <a:t>the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patient in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left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lateral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decubitus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position.</a:t>
            </a:r>
            <a:endParaRPr sz="2600">
              <a:latin typeface="Arial"/>
              <a:cs typeface="Arial"/>
            </a:endParaRPr>
          </a:p>
          <a:p>
            <a:pPr marL="355600" marR="524510" indent="454025">
              <a:lnSpc>
                <a:spcPct val="100000"/>
              </a:lnSpc>
              <a:spcBef>
                <a:spcPts val="630"/>
              </a:spcBef>
            </a:pPr>
            <a:r>
              <a:rPr sz="2600" dirty="0">
                <a:latin typeface="Arial"/>
                <a:cs typeface="Arial"/>
              </a:rPr>
              <a:t>The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rumble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may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occur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during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either or both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periods.</a:t>
            </a:r>
            <a:endParaRPr sz="2600">
              <a:latin typeface="Arial"/>
              <a:cs typeface="Arial"/>
            </a:endParaRPr>
          </a:p>
          <a:p>
            <a:pPr marL="355600" marR="387985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Mitral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stenosis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often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produces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early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opening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snap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from fused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leaflet </a:t>
            </a:r>
            <a:r>
              <a:rPr sz="2600" spc="-5" dirty="0">
                <a:latin typeface="Arial"/>
                <a:cs typeface="Arial"/>
              </a:rPr>
              <a:t>tips.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7538" y="651643"/>
            <a:ext cx="5505790" cy="48404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00747" y="2469007"/>
            <a:ext cx="95948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5" dirty="0"/>
              <a:t>Mitral </a:t>
            </a:r>
            <a:r>
              <a:rPr sz="2000" dirty="0"/>
              <a:t> stenosis  (red)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1976120" y="6021120"/>
            <a:ext cx="3901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https:/</a:t>
            </a:r>
            <a:r>
              <a:rPr sz="1200" spc="-10" dirty="0">
                <a:latin typeface="Arial"/>
                <a:cs typeface="Arial"/>
                <a:hlinkClick r:id="rId3"/>
              </a:rPr>
              <a:t>/w</a:t>
            </a:r>
            <a:r>
              <a:rPr sz="1200" spc="-10" dirty="0">
                <a:latin typeface="Arial"/>
                <a:cs typeface="Arial"/>
              </a:rPr>
              <a:t>w</a:t>
            </a:r>
            <a:r>
              <a:rPr sz="1200" spc="-10" dirty="0">
                <a:latin typeface="Arial"/>
                <a:cs typeface="Arial"/>
                <a:hlinkClick r:id="rId3"/>
              </a:rPr>
              <a:t>w.cvphysiology.com/Heart%20Disease/HD009a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6364" y="515238"/>
            <a:ext cx="63493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Severe</a:t>
            </a:r>
            <a:r>
              <a:rPr dirty="0"/>
              <a:t> </a:t>
            </a:r>
            <a:r>
              <a:rPr spc="-5" dirty="0"/>
              <a:t>mitral</a:t>
            </a:r>
            <a:r>
              <a:rPr spc="10" dirty="0"/>
              <a:t> </a:t>
            </a:r>
            <a:r>
              <a:rPr spc="-5" dirty="0"/>
              <a:t>valve</a:t>
            </a:r>
            <a:r>
              <a:rPr dirty="0"/>
              <a:t> </a:t>
            </a:r>
            <a:r>
              <a:rPr spc="-5" dirty="0"/>
              <a:t>stenosis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41831"/>
            <a:ext cx="7937500" cy="264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61009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A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large pressure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gradient exists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across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during the </a:t>
            </a:r>
            <a:r>
              <a:rPr sz="2600" spc="-5" dirty="0">
                <a:latin typeface="Arial"/>
                <a:cs typeface="Arial"/>
              </a:rPr>
              <a:t>entire</a:t>
            </a:r>
            <a:r>
              <a:rPr sz="2600" dirty="0">
                <a:latin typeface="Arial"/>
                <a:cs typeface="Arial"/>
              </a:rPr>
              <a:t> diastolic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filling</a:t>
            </a:r>
            <a:r>
              <a:rPr sz="2600" dirty="0">
                <a:latin typeface="Arial"/>
                <a:cs typeface="Arial"/>
              </a:rPr>
              <a:t> period</a:t>
            </a:r>
            <a:endParaRPr sz="2600">
              <a:latin typeface="Arial"/>
              <a:cs typeface="Arial"/>
            </a:endParaRPr>
          </a:p>
          <a:p>
            <a:pPr marL="815975" indent="-803910">
              <a:lnSpc>
                <a:spcPct val="100000"/>
              </a:lnSpc>
              <a:spcBef>
                <a:spcPts val="625"/>
              </a:spcBef>
              <a:buChar char="•"/>
              <a:tabLst>
                <a:tab pos="815975" algn="l"/>
                <a:tab pos="816610" algn="l"/>
              </a:tabLst>
            </a:pPr>
            <a:r>
              <a:rPr sz="2600" dirty="0">
                <a:latin typeface="Arial"/>
                <a:cs typeface="Arial"/>
              </a:rPr>
              <a:t>Rumble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persists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throughout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diastole.</a:t>
            </a:r>
            <a:endParaRPr sz="2600">
              <a:latin typeface="Arial"/>
              <a:cs typeface="Arial"/>
            </a:endParaRPr>
          </a:p>
          <a:p>
            <a:pPr marL="428625" indent="-416559">
              <a:lnSpc>
                <a:spcPct val="100000"/>
              </a:lnSpc>
              <a:spcBef>
                <a:spcPts val="625"/>
              </a:spcBef>
              <a:buChar char="•"/>
              <a:tabLst>
                <a:tab pos="428625" algn="l"/>
                <a:tab pos="429259" algn="l"/>
              </a:tabLst>
            </a:pPr>
            <a:r>
              <a:rPr sz="2600" dirty="0">
                <a:latin typeface="Arial"/>
                <a:cs typeface="Arial"/>
              </a:rPr>
              <a:t>As </a:t>
            </a:r>
            <a:r>
              <a:rPr sz="2600" spc="-5" dirty="0">
                <a:latin typeface="Arial"/>
                <a:cs typeface="Arial"/>
              </a:rPr>
              <a:t>the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left atrial pressure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becomes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greater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809625" algn="l"/>
                <a:tab pos="810260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The interval between the </a:t>
            </a:r>
            <a:r>
              <a:rPr sz="2600" spc="-5" dirty="0">
                <a:latin typeface="Arial"/>
                <a:cs typeface="Arial"/>
              </a:rPr>
              <a:t>aortic </a:t>
            </a:r>
            <a:r>
              <a:rPr sz="2600" dirty="0">
                <a:latin typeface="Arial"/>
                <a:cs typeface="Arial"/>
              </a:rPr>
              <a:t>valve component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opening snap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shortens.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6364" y="515238"/>
            <a:ext cx="63493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Severe</a:t>
            </a:r>
            <a:r>
              <a:rPr dirty="0"/>
              <a:t> </a:t>
            </a:r>
            <a:r>
              <a:rPr spc="-5" dirty="0"/>
              <a:t>mitral</a:t>
            </a:r>
            <a:r>
              <a:rPr spc="10" dirty="0"/>
              <a:t> </a:t>
            </a:r>
            <a:r>
              <a:rPr spc="-5" dirty="0"/>
              <a:t>valve</a:t>
            </a:r>
            <a:r>
              <a:rPr dirty="0"/>
              <a:t> </a:t>
            </a:r>
            <a:r>
              <a:rPr spc="-5" dirty="0"/>
              <a:t>stenosis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41268"/>
            <a:ext cx="8049259" cy="232410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As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secondary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pulmonary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hypertension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develops</a:t>
            </a:r>
            <a:endParaRPr sz="2600">
              <a:latin typeface="Arial"/>
              <a:cs typeface="Arial"/>
            </a:endParaRPr>
          </a:p>
          <a:p>
            <a:pPr marL="907415" indent="-895350">
              <a:lnSpc>
                <a:spcPct val="100000"/>
              </a:lnSpc>
              <a:spcBef>
                <a:spcPts val="625"/>
              </a:spcBef>
              <a:buChar char="•"/>
              <a:tabLst>
                <a:tab pos="907415" algn="l"/>
                <a:tab pos="908050" algn="l"/>
              </a:tabLst>
            </a:pPr>
            <a:r>
              <a:rPr sz="2600" dirty="0">
                <a:latin typeface="Arial"/>
                <a:cs typeface="Arial"/>
              </a:rPr>
              <a:t>Loud pulmonic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component</a:t>
            </a:r>
            <a:endParaRPr sz="2600">
              <a:latin typeface="Arial"/>
              <a:cs typeface="Arial"/>
            </a:endParaRPr>
          </a:p>
          <a:p>
            <a:pPr marL="907415" indent="-895350">
              <a:lnSpc>
                <a:spcPct val="100000"/>
              </a:lnSpc>
              <a:spcBef>
                <a:spcPts val="625"/>
              </a:spcBef>
              <a:buChar char="•"/>
              <a:tabLst>
                <a:tab pos="907415" algn="l"/>
                <a:tab pos="908050" algn="l"/>
              </a:tabLst>
            </a:pPr>
            <a:r>
              <a:rPr sz="2600" dirty="0">
                <a:latin typeface="Arial"/>
                <a:cs typeface="Arial"/>
              </a:rPr>
              <a:t>Splitting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interval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usually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narrows.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907415" algn="l"/>
                <a:tab pos="908050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With sustained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hand grip,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diastolic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murmur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accentuated.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5129" y="515238"/>
            <a:ext cx="79375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Clinical</a:t>
            </a:r>
            <a:r>
              <a:rPr spc="10" dirty="0"/>
              <a:t> </a:t>
            </a:r>
            <a:r>
              <a:rPr spc="-5" dirty="0"/>
              <a:t>and</a:t>
            </a:r>
            <a:r>
              <a:rPr spc="15" dirty="0"/>
              <a:t> </a:t>
            </a:r>
            <a:r>
              <a:rPr spc="-5" dirty="0"/>
              <a:t>hemodynamic</a:t>
            </a:r>
            <a:r>
              <a:rPr spc="55" dirty="0"/>
              <a:t> </a:t>
            </a:r>
            <a:r>
              <a:rPr spc="-5" dirty="0"/>
              <a:t>features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4025"/>
            <a:ext cx="7927340" cy="3910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Influenced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importantly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by the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level of </a:t>
            </a:r>
            <a:r>
              <a:rPr sz="2600" spc="-5" dirty="0">
                <a:latin typeface="Arial"/>
                <a:cs typeface="Arial"/>
              </a:rPr>
              <a:t>the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pulmonary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artery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pressure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Pulmonary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hypertension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results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from:</a:t>
            </a:r>
            <a:endParaRPr sz="2600">
              <a:latin typeface="Arial"/>
              <a:cs typeface="Arial"/>
            </a:endParaRPr>
          </a:p>
          <a:p>
            <a:pPr marL="355600" marR="23241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(1) passive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backward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transmission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elevated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LA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pressure;</a:t>
            </a:r>
            <a:endParaRPr sz="2600">
              <a:latin typeface="Arial"/>
              <a:cs typeface="Arial"/>
            </a:endParaRPr>
          </a:p>
          <a:p>
            <a:pPr marL="355600" marR="286385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(2) pulmonary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arteriolar constriction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(the so-called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“second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stenosis”),</a:t>
            </a:r>
            <a:endParaRPr sz="2600">
              <a:latin typeface="Arial"/>
              <a:cs typeface="Arial"/>
            </a:endParaRPr>
          </a:p>
          <a:p>
            <a:pPr marL="355600" marR="487045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625475" algn="l"/>
                <a:tab pos="626110" algn="l"/>
              </a:tabLst>
            </a:pPr>
            <a:r>
              <a:rPr dirty="0"/>
              <a:t>	</a:t>
            </a:r>
            <a:r>
              <a:rPr sz="2600" spc="-10" dirty="0">
                <a:latin typeface="Arial"/>
                <a:cs typeface="Arial"/>
              </a:rPr>
              <a:t>Triggered </a:t>
            </a:r>
            <a:r>
              <a:rPr sz="2600" dirty="0">
                <a:latin typeface="Arial"/>
                <a:cs typeface="Arial"/>
              </a:rPr>
              <a:t>by LA and pulmonary venous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hypertension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(reactive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pulmonary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hypertension);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5129" y="515238"/>
            <a:ext cx="79375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Clinical</a:t>
            </a:r>
            <a:r>
              <a:rPr spc="10" dirty="0"/>
              <a:t> </a:t>
            </a:r>
            <a:r>
              <a:rPr spc="-5" dirty="0"/>
              <a:t>and</a:t>
            </a:r>
            <a:r>
              <a:rPr spc="15" dirty="0"/>
              <a:t> </a:t>
            </a:r>
            <a:r>
              <a:rPr spc="-5" dirty="0"/>
              <a:t>hemodynamic</a:t>
            </a:r>
            <a:r>
              <a:rPr spc="55" dirty="0"/>
              <a:t> </a:t>
            </a:r>
            <a:r>
              <a:rPr spc="-5" dirty="0"/>
              <a:t>features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4025"/>
            <a:ext cx="7892415" cy="21672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25145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(3) interstitial edema in </a:t>
            </a:r>
            <a:r>
              <a:rPr sz="2600" spc="-5" dirty="0">
                <a:latin typeface="Arial"/>
                <a:cs typeface="Arial"/>
              </a:rPr>
              <a:t>the </a:t>
            </a:r>
            <a:r>
              <a:rPr sz="2600" dirty="0">
                <a:latin typeface="Arial"/>
                <a:cs typeface="Arial"/>
              </a:rPr>
              <a:t>walls and pulmonary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venous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hypertension</a:t>
            </a:r>
            <a:endParaRPr sz="2600">
              <a:latin typeface="Arial"/>
              <a:cs typeface="Arial"/>
            </a:endParaRPr>
          </a:p>
          <a:p>
            <a:pPr marL="631190" indent="-619125">
              <a:lnSpc>
                <a:spcPct val="100000"/>
              </a:lnSpc>
              <a:spcBef>
                <a:spcPts val="625"/>
              </a:spcBef>
              <a:buChar char="•"/>
              <a:tabLst>
                <a:tab pos="631190" algn="l"/>
                <a:tab pos="631825" algn="l"/>
              </a:tabLst>
            </a:pPr>
            <a:r>
              <a:rPr sz="2600" dirty="0">
                <a:latin typeface="Arial"/>
                <a:cs typeface="Arial"/>
              </a:rPr>
              <a:t>Reactive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pulmonary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hypertension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At end stage, obliterative changes in the pulmonary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vascular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bed are identified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5897" y="515238"/>
            <a:ext cx="16325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9" dirty="0"/>
              <a:t>T</a:t>
            </a:r>
            <a:r>
              <a:rPr spc="-5" dirty="0"/>
              <a:t>esting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30578"/>
            <a:ext cx="8011159" cy="4544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The earliest changes are straightening of the upper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left border of </a:t>
            </a:r>
            <a:r>
              <a:rPr sz="2600" spc="-5" dirty="0">
                <a:latin typeface="Arial"/>
                <a:cs typeface="Arial"/>
              </a:rPr>
              <a:t>the </a:t>
            </a:r>
            <a:r>
              <a:rPr sz="2600" dirty="0">
                <a:latin typeface="Arial"/>
                <a:cs typeface="Arial"/>
              </a:rPr>
              <a:t>cardiac silhouette, prominence of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main pulmonary arteries, dilation of the upper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lobe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pulmonary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veins,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posterior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displacement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esophagus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by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 enlarged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left atrium.</a:t>
            </a:r>
            <a:endParaRPr sz="2600">
              <a:latin typeface="Arial"/>
              <a:cs typeface="Arial"/>
            </a:endParaRPr>
          </a:p>
          <a:p>
            <a:pPr marL="355600" marR="56515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Kerley B lines are fine, dense, opaque, horizontal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lines that are most prominent in the lower and </a:t>
            </a:r>
            <a:r>
              <a:rPr sz="2600" spc="10" dirty="0">
                <a:latin typeface="Arial"/>
                <a:cs typeface="Arial"/>
              </a:rPr>
              <a:t>mid- 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lung </a:t>
            </a:r>
            <a:r>
              <a:rPr sz="2600" spc="-5" dirty="0">
                <a:latin typeface="Arial"/>
                <a:cs typeface="Arial"/>
              </a:rPr>
              <a:t>fields </a:t>
            </a:r>
            <a:r>
              <a:rPr sz="2600" dirty="0">
                <a:latin typeface="Arial"/>
                <a:cs typeface="Arial"/>
              </a:rPr>
              <a:t>that result from distention of interlobular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septae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 lymphatics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 edema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when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resting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mean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left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atrial pressure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&gt;20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mmHg.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3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Echocardiography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diagnostic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2997" y="515238"/>
            <a:ext cx="23196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5" dirty="0"/>
              <a:t>T</a:t>
            </a:r>
            <a:r>
              <a:rPr spc="-5" dirty="0"/>
              <a:t>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19530"/>
            <a:ext cx="7348220" cy="3514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Atrial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fibrillation</a:t>
            </a:r>
            <a:r>
              <a:rPr sz="2600" dirty="0">
                <a:latin typeface="Arial"/>
                <a:cs typeface="Arial"/>
              </a:rPr>
              <a:t> rate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control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β-blocker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(esmolol)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calcium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channel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blocker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(diltiazem)</a:t>
            </a:r>
            <a:endParaRPr sz="2600">
              <a:latin typeface="Arial"/>
              <a:cs typeface="Arial"/>
            </a:endParaRPr>
          </a:p>
          <a:p>
            <a:pPr marL="355600" marR="3175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Ivabradine improves exercise tolerance in heart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failure</a:t>
            </a:r>
            <a:endParaRPr sz="2600">
              <a:latin typeface="Arial"/>
              <a:cs typeface="Arial"/>
            </a:endParaRPr>
          </a:p>
          <a:p>
            <a:pPr marL="355600" marR="848994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-5" dirty="0">
                <a:latin typeface="Arial"/>
                <a:cs typeface="Arial"/>
              </a:rPr>
              <a:t>Vitamin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K antagonist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 low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dose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aspirin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anticoagulation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Antibiotic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prophylaxis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not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required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May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require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valvotomy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 valve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replacement.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8408" y="368299"/>
            <a:ext cx="56445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Rheumatic</a:t>
            </a:r>
            <a:r>
              <a:rPr dirty="0"/>
              <a:t> </a:t>
            </a:r>
            <a:r>
              <a:rPr spc="-5" dirty="0"/>
              <a:t>heart disease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61693"/>
            <a:ext cx="7848600" cy="514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81355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Acute,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immunologically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related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multisystem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inflammatory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disease</a:t>
            </a:r>
            <a:endParaRPr sz="2800">
              <a:latin typeface="Arial"/>
              <a:cs typeface="Arial"/>
            </a:endParaRPr>
          </a:p>
          <a:p>
            <a:pPr marL="355600" marR="71501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Group</a:t>
            </a:r>
            <a:r>
              <a:rPr sz="2800" u="sng" spc="-1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2800" u="sng" spc="-1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β-hemolytic</a:t>
            </a:r>
            <a:r>
              <a:rPr sz="280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Strep.</a:t>
            </a:r>
            <a:r>
              <a:rPr sz="280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(GAS)</a:t>
            </a:r>
            <a:r>
              <a:rPr sz="28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infection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precipitates disorder</a:t>
            </a:r>
            <a:endParaRPr sz="2800">
              <a:latin typeface="Arial"/>
              <a:cs typeface="Arial"/>
            </a:endParaRPr>
          </a:p>
          <a:p>
            <a:pPr marL="748665" indent="-736600">
              <a:lnSpc>
                <a:spcPct val="100000"/>
              </a:lnSpc>
              <a:spcBef>
                <a:spcPts val="675"/>
              </a:spcBef>
              <a:buChar char="•"/>
              <a:tabLst>
                <a:tab pos="748665" algn="l"/>
                <a:tab pos="749300" algn="l"/>
              </a:tabLst>
            </a:pPr>
            <a:r>
              <a:rPr sz="2800" spc="-5" dirty="0">
                <a:latin typeface="Arial"/>
                <a:cs typeface="Arial"/>
              </a:rPr>
              <a:t>3%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patients</a:t>
            </a:r>
            <a:endParaRPr sz="2800">
              <a:latin typeface="Arial"/>
              <a:cs typeface="Arial"/>
            </a:endParaRPr>
          </a:p>
          <a:p>
            <a:pPr marL="748665" indent="-736600">
              <a:lnSpc>
                <a:spcPct val="100000"/>
              </a:lnSpc>
              <a:spcBef>
                <a:spcPts val="670"/>
              </a:spcBef>
              <a:buChar char="•"/>
              <a:tabLst>
                <a:tab pos="748665" algn="l"/>
                <a:tab pos="749300" algn="l"/>
              </a:tabLst>
            </a:pPr>
            <a:r>
              <a:rPr sz="2800" spc="-5" dirty="0">
                <a:latin typeface="Arial"/>
                <a:cs typeface="Arial"/>
              </a:rPr>
              <a:t>5-15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years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age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usual</a:t>
            </a:r>
            <a:endParaRPr sz="2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streptococcal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protein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shares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</a:t>
            </a:r>
            <a:r>
              <a:rPr sz="2800" spc="5" dirty="0">
                <a:latin typeface="Arial"/>
                <a:cs typeface="Arial"/>
              </a:rPr>
              <a:t> α-helical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coiled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structure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with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cardiomyocyte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contractile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proteins </a:t>
            </a:r>
            <a:r>
              <a:rPr sz="2800" spc="-5" dirty="0">
                <a:latin typeface="Arial"/>
                <a:cs typeface="Arial"/>
              </a:rPr>
              <a:t>such as</a:t>
            </a:r>
            <a:r>
              <a:rPr sz="2800" dirty="0">
                <a:latin typeface="Arial"/>
                <a:cs typeface="Arial"/>
              </a:rPr>
              <a:t> myosin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(</a:t>
            </a:r>
            <a:r>
              <a:rPr sz="2800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Type</a:t>
            </a:r>
            <a:r>
              <a:rPr sz="280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II 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hypersensitivity</a:t>
            </a:r>
            <a:r>
              <a:rPr sz="2800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2898" y="515238"/>
            <a:ext cx="391985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Cardiac</a:t>
            </a:r>
            <a:r>
              <a:rPr spc="-40" dirty="0"/>
              <a:t> </a:t>
            </a:r>
            <a:r>
              <a:rPr spc="-5" dirty="0"/>
              <a:t>murmurs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4993"/>
            <a:ext cx="7961630" cy="32759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Associated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with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underlying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cardiac abnormality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631190" algn="l"/>
                <a:tab pos="631825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Holosystolic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murmur(positive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likelihood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ratio, LR+,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8.7; LR-,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0.2)</a:t>
            </a:r>
            <a:endParaRPr sz="2600">
              <a:latin typeface="Arial"/>
              <a:cs typeface="Arial"/>
            </a:endParaRPr>
          </a:p>
          <a:p>
            <a:pPr marL="631190" indent="-619125">
              <a:lnSpc>
                <a:spcPct val="100000"/>
              </a:lnSpc>
              <a:spcBef>
                <a:spcPts val="625"/>
              </a:spcBef>
              <a:buChar char="•"/>
              <a:tabLst>
                <a:tab pos="631190" algn="l"/>
                <a:tab pos="631825" algn="l"/>
              </a:tabLst>
            </a:pPr>
            <a:r>
              <a:rPr sz="2600" dirty="0">
                <a:latin typeface="Arial"/>
                <a:cs typeface="Arial"/>
              </a:rPr>
              <a:t>Loud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murmur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(LR+,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6.5;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LR-,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0.1)</a:t>
            </a:r>
            <a:endParaRPr sz="2600">
              <a:latin typeface="Arial"/>
              <a:cs typeface="Arial"/>
            </a:endParaRPr>
          </a:p>
          <a:p>
            <a:pPr marL="631190" indent="-619125">
              <a:lnSpc>
                <a:spcPct val="100000"/>
              </a:lnSpc>
              <a:spcBef>
                <a:spcPts val="625"/>
              </a:spcBef>
              <a:buChar char="•"/>
              <a:tabLst>
                <a:tab pos="631190" algn="l"/>
                <a:tab pos="631825" algn="l"/>
              </a:tabLst>
            </a:pPr>
            <a:r>
              <a:rPr sz="2600" dirty="0">
                <a:latin typeface="Arial"/>
                <a:cs typeface="Arial"/>
              </a:rPr>
              <a:t>Systolic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thrill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(LR+,12)</a:t>
            </a:r>
            <a:endParaRPr sz="2600">
              <a:latin typeface="Arial"/>
              <a:cs typeface="Arial"/>
            </a:endParaRPr>
          </a:p>
          <a:p>
            <a:pPr marL="631190" indent="-619125">
              <a:lnSpc>
                <a:spcPct val="100000"/>
              </a:lnSpc>
              <a:spcBef>
                <a:spcPts val="625"/>
              </a:spcBef>
              <a:buChar char="•"/>
              <a:tabLst>
                <a:tab pos="631190" algn="l"/>
                <a:tab pos="631825" algn="l"/>
              </a:tabLst>
            </a:pPr>
            <a:r>
              <a:rPr sz="2600" dirty="0">
                <a:latin typeface="Arial"/>
                <a:cs typeface="Arial"/>
              </a:rPr>
              <a:t>Decreased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carotid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upstroke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Diastolic</a:t>
            </a:r>
            <a:r>
              <a:rPr sz="26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murmurs</a:t>
            </a:r>
            <a:r>
              <a:rPr sz="26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always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important.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8408" y="368299"/>
            <a:ext cx="56445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Rheumatic</a:t>
            </a:r>
            <a:r>
              <a:rPr dirty="0"/>
              <a:t> </a:t>
            </a:r>
            <a:r>
              <a:rPr spc="-5" dirty="0"/>
              <a:t>heart disease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16786"/>
            <a:ext cx="8055609" cy="3275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  <a:tab pos="6317615" algn="l"/>
              </a:tabLst>
            </a:pPr>
            <a:r>
              <a:rPr sz="2600" dirty="0">
                <a:latin typeface="Arial"/>
                <a:cs typeface="Arial"/>
              </a:rPr>
              <a:t>The antibodies that contribute to rheumatic valvulitis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target the N-acetyl-β-D-glucosamine–dominant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epitope of the GAS carbohydrate, but also recognize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sequences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</a:t>
            </a:r>
            <a:r>
              <a:rPr sz="2600" spc="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α-helical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proteins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such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as	</a:t>
            </a:r>
            <a:r>
              <a:rPr sz="2600" spc="5" dirty="0">
                <a:latin typeface="Arial"/>
                <a:cs typeface="Arial"/>
              </a:rPr>
              <a:t>myosin </a:t>
            </a:r>
            <a:r>
              <a:rPr sz="2600" dirty="0">
                <a:latin typeface="Arial"/>
                <a:cs typeface="Arial"/>
              </a:rPr>
              <a:t>and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tropomyosin</a:t>
            </a:r>
            <a:endParaRPr sz="2600">
              <a:latin typeface="Arial"/>
              <a:cs typeface="Arial"/>
            </a:endParaRPr>
          </a:p>
          <a:p>
            <a:pPr marL="355600" marR="245110" indent="-343535" algn="just">
              <a:lnSpc>
                <a:spcPct val="100000"/>
              </a:lnSpc>
              <a:spcBef>
                <a:spcPts val="625"/>
              </a:spcBef>
              <a:buChar char="•"/>
              <a:tabLst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Cross-reactive M-protein antibodies recognize the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intracellular biomarker antigen cardiac myosin but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target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valve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surface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endothelial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antigen laminin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8408" y="368299"/>
            <a:ext cx="56445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Rheumatic</a:t>
            </a:r>
            <a:r>
              <a:rPr dirty="0"/>
              <a:t> </a:t>
            </a:r>
            <a:r>
              <a:rPr spc="-5" dirty="0"/>
              <a:t>heart disease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94257"/>
            <a:ext cx="7995920" cy="4147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165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The initial antibody-mediated damage to the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endocardium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leads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expression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vascular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cell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adhesion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protein 1 on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the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valvular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surface</a:t>
            </a:r>
            <a:endParaRPr sz="2600">
              <a:latin typeface="Arial"/>
              <a:cs typeface="Arial"/>
            </a:endParaRPr>
          </a:p>
          <a:p>
            <a:pPr marL="355600" marR="273685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724535" algn="l"/>
                <a:tab pos="725170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Facilitates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infiltration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cells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into the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substance, resulting in scarring and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neovascularization.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30" dirty="0">
                <a:latin typeface="Arial"/>
                <a:cs typeface="Arial"/>
              </a:rPr>
              <a:t>(</a:t>
            </a:r>
            <a:r>
              <a:rPr sz="26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Type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IV hypersensitivity</a:t>
            </a:r>
            <a:r>
              <a:rPr sz="2600" dirty="0"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  <a:tab pos="3811904" algn="l"/>
              </a:tabLst>
            </a:pPr>
            <a:r>
              <a:rPr sz="2600" dirty="0">
                <a:latin typeface="Arial"/>
                <a:cs typeface="Arial"/>
              </a:rPr>
              <a:t>The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biomarker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antigen in the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brain is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tubulin and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the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antigen target on the cell surface leads to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calcium/calmodulin-dependent kinase II activation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dopamine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release	</a:t>
            </a:r>
            <a:r>
              <a:rPr sz="2600" spc="5" dirty="0">
                <a:latin typeface="Arial"/>
                <a:cs typeface="Arial"/>
              </a:rPr>
              <a:t>(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Sydenham</a:t>
            </a:r>
            <a:r>
              <a:rPr sz="26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chorea</a:t>
            </a:r>
            <a:r>
              <a:rPr sz="2600" dirty="0">
                <a:latin typeface="Arial"/>
                <a:cs typeface="Arial"/>
              </a:rPr>
              <a:t>).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68961"/>
            <a:ext cx="9138285" cy="9525"/>
          </a:xfrm>
          <a:custGeom>
            <a:avLst/>
            <a:gdLst/>
            <a:ahLst/>
            <a:cxnLst/>
            <a:rect l="l" t="t" r="r" b="b"/>
            <a:pathLst>
              <a:path w="9138285" h="9525">
                <a:moveTo>
                  <a:pt x="9137904" y="0"/>
                </a:moveTo>
                <a:lnTo>
                  <a:pt x="0" y="0"/>
                </a:lnTo>
                <a:lnTo>
                  <a:pt x="0" y="9524"/>
                </a:lnTo>
                <a:lnTo>
                  <a:pt x="9137904" y="9524"/>
                </a:lnTo>
                <a:lnTo>
                  <a:pt x="913790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2815" y="6259169"/>
            <a:ext cx="58318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Citation: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ACUTE</a:t>
            </a:r>
            <a:r>
              <a:rPr sz="800" spc="-5" dirty="0">
                <a:latin typeface="Arial"/>
                <a:cs typeface="Arial"/>
              </a:rPr>
              <a:t> RHEUMATIC</a:t>
            </a:r>
            <a:r>
              <a:rPr sz="800" dirty="0">
                <a:latin typeface="Arial"/>
                <a:cs typeface="Arial"/>
              </a:rPr>
              <a:t> FEVER,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Fuster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V,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Harrington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RA,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Narula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J,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Eapen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ZJ.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Hurst's </a:t>
            </a:r>
            <a:r>
              <a:rPr sz="800" i="1" dirty="0">
                <a:latin typeface="Arial"/>
                <a:cs typeface="Arial"/>
              </a:rPr>
              <a:t>The</a:t>
            </a:r>
            <a:r>
              <a:rPr sz="800" i="1" spc="1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Heart,</a:t>
            </a:r>
            <a:r>
              <a:rPr sz="800" i="1" spc="2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14e;</a:t>
            </a:r>
            <a:r>
              <a:rPr sz="800" i="1" spc="4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2017.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Available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at: </a:t>
            </a:r>
            <a:r>
              <a:rPr sz="800" spc="-2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https://accessmedicine.mhmedical.com/content.aspx?bookid=2046&amp;sectionid=176557361</a:t>
            </a:r>
            <a:r>
              <a:rPr sz="800" spc="7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Accessed: </a:t>
            </a:r>
            <a:r>
              <a:rPr sz="800" spc="-5" dirty="0">
                <a:latin typeface="Arial"/>
                <a:cs typeface="Arial"/>
              </a:rPr>
              <a:t>April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22,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2020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Copyright</a:t>
            </a:r>
            <a:r>
              <a:rPr sz="800" spc="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99999"/>
                </a:solidFill>
                <a:latin typeface="Arial"/>
                <a:cs typeface="Arial"/>
              </a:rPr>
              <a:t>©</a:t>
            </a:r>
            <a:r>
              <a:rPr sz="800" spc="10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2020</a:t>
            </a:r>
            <a:r>
              <a:rPr sz="800" spc="3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McGraw-Hill</a:t>
            </a:r>
            <a:r>
              <a:rPr sz="800" spc="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Education.</a:t>
            </a:r>
            <a:r>
              <a:rPr sz="800" spc="1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99999"/>
                </a:solidFill>
                <a:latin typeface="Arial"/>
                <a:cs typeface="Arial"/>
              </a:rPr>
              <a:t>All</a:t>
            </a:r>
            <a:r>
              <a:rPr sz="800" spc="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rights</a:t>
            </a:r>
            <a:r>
              <a:rPr sz="800" spc="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reserved</a:t>
            </a:r>
            <a:endParaRPr sz="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731" y="6269735"/>
            <a:ext cx="451104" cy="4495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52374" y="5154295"/>
            <a:ext cx="871791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Proposed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pathogenesis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of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rheumatic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fever.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Reproduced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with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permission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from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Tandon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R,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Sharma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M,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Chandrashekhar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Y,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et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al: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Revisiting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the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pathogenesis </a:t>
            </a:r>
            <a:r>
              <a:rPr sz="1000" spc="-2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of rheumatic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fever</a:t>
            </a:r>
            <a:r>
              <a:rPr sz="1000" spc="-10" dirty="0">
                <a:latin typeface="Arial"/>
                <a:cs typeface="Arial"/>
              </a:rPr>
              <a:t> and</a:t>
            </a:r>
            <a:r>
              <a:rPr sz="1000" spc="-5" dirty="0">
                <a:latin typeface="Arial"/>
                <a:cs typeface="Arial"/>
              </a:rPr>
              <a:t> carditis. Nat Rev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Cardiol.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2013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Mar;10(3):171-177.</a:t>
            </a:r>
            <a:r>
              <a:rPr sz="975" spc="-7" baseline="25641" dirty="0">
                <a:latin typeface="Arial"/>
                <a:cs typeface="Arial"/>
              </a:rPr>
              <a:t>19</a:t>
            </a:r>
            <a:endParaRPr sz="975" baseline="25641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31492" y="240791"/>
            <a:ext cx="5067300" cy="4788408"/>
          </a:xfrm>
          <a:prstGeom prst="rect">
            <a:avLst/>
          </a:prstGeo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8408" y="515238"/>
            <a:ext cx="56445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Rheumatic</a:t>
            </a:r>
            <a:r>
              <a:rPr dirty="0"/>
              <a:t> </a:t>
            </a:r>
            <a:r>
              <a:rPr spc="-5" dirty="0"/>
              <a:t>heart disease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4025"/>
            <a:ext cx="7741920" cy="3752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0739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Streptococcal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M </a:t>
            </a:r>
            <a:r>
              <a:rPr sz="2600" dirty="0">
                <a:latin typeface="Arial"/>
                <a:cs typeface="Arial"/>
              </a:rPr>
              <a:t>proteins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form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 complex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collagen type </a:t>
            </a:r>
            <a:r>
              <a:rPr sz="2600" spc="-5" dirty="0">
                <a:latin typeface="Arial"/>
                <a:cs typeface="Arial"/>
              </a:rPr>
              <a:t>IV </a:t>
            </a:r>
            <a:r>
              <a:rPr sz="2600" dirty="0">
                <a:latin typeface="Arial"/>
                <a:cs typeface="Arial"/>
              </a:rPr>
              <a:t>in subendothelial </a:t>
            </a:r>
            <a:r>
              <a:rPr sz="2600" spc="5" dirty="0">
                <a:latin typeface="Arial"/>
                <a:cs typeface="Arial"/>
              </a:rPr>
              <a:t>basement 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membranes</a:t>
            </a:r>
            <a:endParaRPr sz="2600">
              <a:latin typeface="Arial"/>
              <a:cs typeface="Arial"/>
            </a:endParaRPr>
          </a:p>
          <a:p>
            <a:pPr marL="355600" marR="76200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539750" algn="l"/>
                <a:tab pos="540385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Initiate an autoantibody response to the collagen </a:t>
            </a:r>
            <a:r>
              <a:rPr sz="2600" spc="-7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as in </a:t>
            </a:r>
            <a:r>
              <a:rPr sz="2600" spc="-5" dirty="0">
                <a:latin typeface="Arial"/>
                <a:cs typeface="Arial"/>
              </a:rPr>
              <a:t>Goodpasture’s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Alport’s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syndromes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3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The M-like fibrinogen binding protein of Group G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Streptococcus also complexes with subendothelial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IV and is associated with a clinical picture of acute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rheumatic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fever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9848" y="483234"/>
            <a:ext cx="54641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Acute</a:t>
            </a:r>
            <a:r>
              <a:rPr sz="4400" spc="-35" dirty="0"/>
              <a:t> </a:t>
            </a:r>
            <a:r>
              <a:rPr sz="4400" dirty="0"/>
              <a:t>rheumatic</a:t>
            </a:r>
            <a:r>
              <a:rPr sz="4400" spc="-45" dirty="0"/>
              <a:t> </a:t>
            </a:r>
            <a:r>
              <a:rPr sz="4400" dirty="0"/>
              <a:t>fever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88340" y="1638147"/>
            <a:ext cx="6010275" cy="406781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ESSENTIALS</a:t>
            </a:r>
            <a:r>
              <a:rPr sz="26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DIAGNOSIS</a:t>
            </a:r>
            <a:endParaRPr sz="2600">
              <a:latin typeface="Arial"/>
              <a:cs typeface="Arial"/>
            </a:endParaRPr>
          </a:p>
          <a:p>
            <a:pPr marL="355600" marR="90043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Preceding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group</a:t>
            </a:r>
            <a:r>
              <a:rPr sz="2600" spc="-1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streptococcal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infection.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Initial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acute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rheumatic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fever</a:t>
            </a:r>
            <a:endParaRPr sz="2600">
              <a:latin typeface="Arial"/>
              <a:cs typeface="Arial"/>
            </a:endParaRPr>
          </a:p>
          <a:p>
            <a:pPr marL="355600" marR="280670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534035" algn="l"/>
                <a:tab pos="534670" algn="l"/>
              </a:tabLst>
            </a:pPr>
            <a:r>
              <a:rPr dirty="0"/>
              <a:t>	</a:t>
            </a:r>
            <a:r>
              <a:rPr sz="2600" spc="-45" dirty="0">
                <a:latin typeface="Arial"/>
                <a:cs typeface="Arial"/>
              </a:rPr>
              <a:t>Two </a:t>
            </a:r>
            <a:r>
              <a:rPr sz="2600" dirty="0">
                <a:latin typeface="Arial"/>
                <a:cs typeface="Arial"/>
              </a:rPr>
              <a:t>major manifestations or one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major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plus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two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minor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manifestations.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Recurrent</a:t>
            </a:r>
            <a:r>
              <a:rPr sz="2600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acute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rheumatic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fever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447040" algn="l"/>
                <a:tab pos="447675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two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major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 one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major and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two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minor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three minor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manifestations.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668" y="711708"/>
            <a:ext cx="7010400" cy="50383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39851" y="5989726"/>
            <a:ext cx="673798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https://i.pinimg.com/736x/9f/03/70/9f0370ac3b6d69304e2550ba63a8440d--cardiology-pa-school.jpg </a:t>
            </a:r>
            <a:r>
              <a:rPr sz="1200" spc="-3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Accessed12/07/2019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1873" y="483234"/>
            <a:ext cx="353885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Compl</a:t>
            </a:r>
            <a:r>
              <a:rPr sz="4400" spc="5" dirty="0"/>
              <a:t>i</a:t>
            </a:r>
            <a:r>
              <a:rPr sz="4400" dirty="0"/>
              <a:t>cations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72490" y="1290141"/>
            <a:ext cx="7385050" cy="5337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26745" indent="-342900">
              <a:lnSpc>
                <a:spcPct val="1101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Carditis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most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serious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consequence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rheumatic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fever</a:t>
            </a:r>
            <a:endParaRPr sz="2600">
              <a:latin typeface="Arial"/>
              <a:cs typeface="Arial"/>
            </a:endParaRPr>
          </a:p>
          <a:p>
            <a:pPr marL="815340" indent="-803275">
              <a:lnSpc>
                <a:spcPct val="100000"/>
              </a:lnSpc>
              <a:spcBef>
                <a:spcPts val="935"/>
              </a:spcBef>
              <a:buChar char="•"/>
              <a:tabLst>
                <a:tab pos="815340" algn="l"/>
                <a:tab pos="815975" algn="l"/>
              </a:tabLst>
            </a:pPr>
            <a:r>
              <a:rPr sz="2600" dirty="0">
                <a:latin typeface="Arial"/>
                <a:cs typeface="Arial"/>
              </a:rPr>
              <a:t>50%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patients</a:t>
            </a:r>
            <a:endParaRPr sz="2600">
              <a:latin typeface="Arial"/>
              <a:cs typeface="Arial"/>
            </a:endParaRPr>
          </a:p>
          <a:p>
            <a:pPr marL="815340" indent="-803275">
              <a:lnSpc>
                <a:spcPct val="100000"/>
              </a:lnSpc>
              <a:spcBef>
                <a:spcPts val="935"/>
              </a:spcBef>
              <a:buChar char="•"/>
              <a:tabLst>
                <a:tab pos="815340" algn="l"/>
                <a:tab pos="815975" algn="l"/>
              </a:tabLst>
            </a:pPr>
            <a:r>
              <a:rPr sz="2600" dirty="0">
                <a:latin typeface="Arial"/>
                <a:cs typeface="Arial"/>
              </a:rPr>
              <a:t>More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common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children</a:t>
            </a:r>
            <a:endParaRPr sz="2600">
              <a:latin typeface="Arial"/>
              <a:cs typeface="Arial"/>
            </a:endParaRPr>
          </a:p>
          <a:p>
            <a:pPr marL="796925" indent="-784860">
              <a:lnSpc>
                <a:spcPct val="100000"/>
              </a:lnSpc>
              <a:spcBef>
                <a:spcPts val="940"/>
              </a:spcBef>
              <a:buChar char="•"/>
              <a:tabLst>
                <a:tab pos="796925" algn="l"/>
                <a:tab pos="797560" algn="l"/>
              </a:tabLst>
            </a:pPr>
            <a:r>
              <a:rPr sz="2600" spc="-95" dirty="0">
                <a:latin typeface="Arial"/>
                <a:cs typeface="Arial"/>
              </a:rPr>
              <a:t>AV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conduction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delay</a:t>
            </a:r>
            <a:endParaRPr sz="2600">
              <a:latin typeface="Arial"/>
              <a:cs typeface="Arial"/>
            </a:endParaRPr>
          </a:p>
          <a:p>
            <a:pPr marL="815340" indent="-803275">
              <a:lnSpc>
                <a:spcPct val="100000"/>
              </a:lnSpc>
              <a:spcBef>
                <a:spcPts val="935"/>
              </a:spcBef>
              <a:buChar char="•"/>
              <a:tabLst>
                <a:tab pos="815340" algn="l"/>
                <a:tab pos="815975" algn="l"/>
              </a:tabLst>
            </a:pPr>
            <a:r>
              <a:rPr sz="2600" dirty="0">
                <a:latin typeface="Arial"/>
                <a:cs typeface="Arial"/>
              </a:rPr>
              <a:t>1%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die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9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Pancardiac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inflammation</a:t>
            </a:r>
            <a:endParaRPr sz="26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539750" algn="l"/>
                <a:tab pos="540385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But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it may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 limited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valves,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myocardium,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pericardium.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Principally</a:t>
            </a:r>
            <a:r>
              <a:rPr sz="2600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valvulitis</a:t>
            </a:r>
            <a:endParaRPr sz="2600">
              <a:latin typeface="Arial"/>
              <a:cs typeface="Arial"/>
            </a:endParaRPr>
          </a:p>
          <a:p>
            <a:pPr marL="539750" indent="-527685">
              <a:lnSpc>
                <a:spcPct val="100000"/>
              </a:lnSpc>
              <a:spcBef>
                <a:spcPts val="940"/>
              </a:spcBef>
              <a:buChar char="•"/>
              <a:tabLst>
                <a:tab pos="539750" algn="l"/>
                <a:tab pos="540385" algn="l"/>
              </a:tabLst>
            </a:pPr>
            <a:r>
              <a:rPr sz="2600" dirty="0">
                <a:latin typeface="Arial"/>
                <a:cs typeface="Arial"/>
              </a:rPr>
              <a:t>Usually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mitral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insufficiency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6466" y="368299"/>
            <a:ext cx="32118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</a:t>
            </a:r>
            <a:r>
              <a:rPr spc="-20" dirty="0"/>
              <a:t>p</a:t>
            </a:r>
            <a:r>
              <a:rPr spc="-5" dirty="0"/>
              <a:t>licat</a:t>
            </a:r>
            <a:r>
              <a:rPr dirty="0"/>
              <a:t>i</a:t>
            </a:r>
            <a:r>
              <a:rPr spc="-5" dirty="0"/>
              <a:t>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8485"/>
            <a:ext cx="7914005" cy="441833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3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Myocarditis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may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lead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to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ventricular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dilatation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93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Pericardial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friction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rub (serous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effusion)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1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Carey-Combs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murmur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 a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mid-diastolic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rumble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that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improves as the valvulitis improves </a:t>
            </a:r>
            <a:r>
              <a:rPr sz="2600" spc="-5" dirty="0">
                <a:latin typeface="Arial"/>
                <a:cs typeface="Arial"/>
              </a:rPr>
              <a:t>(flow </a:t>
            </a:r>
            <a:r>
              <a:rPr sz="2600" dirty="0">
                <a:latin typeface="Arial"/>
                <a:cs typeface="Arial"/>
              </a:rPr>
              <a:t>across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thickened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mitral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valve).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93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Best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heard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at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apex.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89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Subcutaneous</a:t>
            </a:r>
            <a:r>
              <a:rPr sz="2600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nodules</a:t>
            </a:r>
            <a:endParaRPr sz="2600">
              <a:latin typeface="Arial"/>
              <a:cs typeface="Arial"/>
            </a:endParaRPr>
          </a:p>
          <a:p>
            <a:pPr marL="631190" indent="-619125">
              <a:lnSpc>
                <a:spcPct val="100000"/>
              </a:lnSpc>
              <a:spcBef>
                <a:spcPts val="620"/>
              </a:spcBef>
              <a:buChar char="•"/>
              <a:tabLst>
                <a:tab pos="631190" algn="l"/>
                <a:tab pos="631825" algn="l"/>
              </a:tabLst>
            </a:pPr>
            <a:r>
              <a:rPr sz="2600" dirty="0">
                <a:latin typeface="Arial"/>
                <a:cs typeface="Arial"/>
              </a:rPr>
              <a:t>Firm,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painless,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over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joints</a:t>
            </a:r>
            <a:endParaRPr sz="2600">
              <a:latin typeface="Arial"/>
              <a:cs typeface="Arial"/>
            </a:endParaRPr>
          </a:p>
          <a:p>
            <a:pPr marL="631190" indent="-619125">
              <a:lnSpc>
                <a:spcPct val="100000"/>
              </a:lnSpc>
              <a:spcBef>
                <a:spcPts val="625"/>
              </a:spcBef>
              <a:buChar char="•"/>
              <a:tabLst>
                <a:tab pos="631190" algn="l"/>
                <a:tab pos="631825" algn="l"/>
              </a:tabLst>
            </a:pPr>
            <a:r>
              <a:rPr sz="2600" dirty="0">
                <a:latin typeface="Arial"/>
                <a:cs typeface="Arial"/>
              </a:rPr>
              <a:t>Common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patients</a:t>
            </a:r>
            <a:r>
              <a:rPr sz="2600" spc="-5" dirty="0">
                <a:latin typeface="Arial"/>
                <a:cs typeface="Arial"/>
              </a:rPr>
              <a:t> with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carditis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1873" y="483234"/>
            <a:ext cx="353885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Compl</a:t>
            </a:r>
            <a:r>
              <a:rPr sz="4400" spc="5" dirty="0"/>
              <a:t>i</a:t>
            </a:r>
            <a:r>
              <a:rPr sz="4400" dirty="0"/>
              <a:t>cations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88340" y="1498219"/>
            <a:ext cx="7256780" cy="4306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01955" indent="-343535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Mitral stenosis after acute rheumatic fever </a:t>
            </a:r>
            <a:r>
              <a:rPr sz="2600" spc="-10" dirty="0">
                <a:latin typeface="Arial"/>
                <a:cs typeface="Arial"/>
              </a:rPr>
              <a:t>is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rarely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encountered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until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5–10</a:t>
            </a:r>
            <a:r>
              <a:rPr sz="2600" dirty="0">
                <a:latin typeface="Arial"/>
                <a:cs typeface="Arial"/>
              </a:rPr>
              <a:t> years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after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first </a:t>
            </a:r>
            <a:r>
              <a:rPr sz="2600" dirty="0">
                <a:latin typeface="Arial"/>
                <a:cs typeface="Arial"/>
              </a:rPr>
              <a:t>episode.</a:t>
            </a:r>
            <a:endParaRPr sz="2600">
              <a:latin typeface="Arial"/>
              <a:cs typeface="Arial"/>
            </a:endParaRPr>
          </a:p>
          <a:p>
            <a:pPr marL="355600" marR="351790" indent="-343535" algn="just">
              <a:lnSpc>
                <a:spcPct val="100000"/>
              </a:lnSpc>
              <a:spcBef>
                <a:spcPts val="625"/>
              </a:spcBef>
              <a:buChar char="•"/>
              <a:tabLst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The </a:t>
            </a:r>
            <a:r>
              <a:rPr sz="2600" spc="-5" dirty="0">
                <a:latin typeface="Arial"/>
                <a:cs typeface="Arial"/>
              </a:rPr>
              <a:t>aortic </a:t>
            </a:r>
            <a:r>
              <a:rPr sz="2600" dirty="0">
                <a:latin typeface="Arial"/>
                <a:cs typeface="Arial"/>
              </a:rPr>
              <a:t>valve is the second most common </a:t>
            </a:r>
            <a:r>
              <a:rPr sz="2600" spc="-7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affected</a:t>
            </a:r>
            <a:endParaRPr sz="2600">
              <a:latin typeface="Arial"/>
              <a:cs typeface="Arial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625"/>
              </a:spcBef>
              <a:buChar char="•"/>
              <a:tabLst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Aortic 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insufficiency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 occasionally encountered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as </a:t>
            </a:r>
            <a:r>
              <a:rPr sz="2600" spc="-5" dirty="0">
                <a:latin typeface="Arial"/>
                <a:cs typeface="Arial"/>
              </a:rPr>
              <a:t>the </a:t>
            </a:r>
            <a:r>
              <a:rPr sz="2600" dirty="0">
                <a:latin typeface="Arial"/>
                <a:cs typeface="Arial"/>
              </a:rPr>
              <a:t>sole valvular manifestation of rheumatic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carditis.</a:t>
            </a:r>
            <a:endParaRPr sz="2600">
              <a:latin typeface="Arial"/>
              <a:cs typeface="Arial"/>
            </a:endParaRPr>
          </a:p>
          <a:p>
            <a:pPr marL="355600" indent="-343535" algn="just">
              <a:lnSpc>
                <a:spcPct val="100000"/>
              </a:lnSpc>
              <a:spcBef>
                <a:spcPts val="625"/>
              </a:spcBef>
              <a:buChar char="•"/>
              <a:tabLst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More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common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men</a:t>
            </a:r>
            <a:endParaRPr sz="2600">
              <a:latin typeface="Arial"/>
              <a:cs typeface="Arial"/>
            </a:endParaRPr>
          </a:p>
          <a:p>
            <a:pPr marL="355600" indent="-343535" algn="just">
              <a:lnSpc>
                <a:spcPct val="100000"/>
              </a:lnSpc>
              <a:spcBef>
                <a:spcPts val="625"/>
              </a:spcBef>
              <a:buChar char="•"/>
              <a:tabLst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More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common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those of sub-Saharan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origin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1873" y="483234"/>
            <a:ext cx="353885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Compl</a:t>
            </a:r>
            <a:r>
              <a:rPr sz="4400" spc="5" dirty="0"/>
              <a:t>i</a:t>
            </a:r>
            <a:r>
              <a:rPr sz="4400" dirty="0"/>
              <a:t>cations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88340" y="1488156"/>
            <a:ext cx="7145655" cy="367157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Migratory</a:t>
            </a:r>
            <a:r>
              <a:rPr sz="2600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polyarthritis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More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common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adults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80%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patients</a:t>
            </a:r>
            <a:endParaRPr sz="2600">
              <a:latin typeface="Arial"/>
              <a:cs typeface="Arial"/>
            </a:endParaRPr>
          </a:p>
          <a:p>
            <a:pPr marL="355600" marR="55118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Knees,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hips,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wrists,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elbows,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 shoulders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most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commonly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involved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Monoarticular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arthritis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common</a:t>
            </a:r>
            <a:r>
              <a:rPr sz="2600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 children</a:t>
            </a:r>
            <a:r>
              <a:rPr sz="26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adolescents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No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permanent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damage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599" y="2669009"/>
            <a:ext cx="7205856" cy="197716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56336" y="5430418"/>
            <a:ext cx="4798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Current</a:t>
            </a:r>
            <a:r>
              <a:rPr sz="18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Diagnosis</a:t>
            </a:r>
            <a:r>
              <a:rPr sz="1800" u="sng" spc="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&amp;</a:t>
            </a:r>
            <a:r>
              <a:rPr sz="1800" u="sng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Treatment: </a:t>
            </a:r>
            <a:r>
              <a:rPr sz="1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Pediatrics,</a:t>
            </a:r>
            <a:r>
              <a:rPr sz="1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25e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1873" y="483234"/>
            <a:ext cx="353885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Compl</a:t>
            </a:r>
            <a:r>
              <a:rPr sz="4400" spc="5" dirty="0"/>
              <a:t>i</a:t>
            </a:r>
            <a:r>
              <a:rPr sz="4400" dirty="0"/>
              <a:t>cations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88340" y="1488156"/>
            <a:ext cx="6617334" cy="367157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indent="-343535" algn="just">
              <a:lnSpc>
                <a:spcPct val="100000"/>
              </a:lnSpc>
              <a:spcBef>
                <a:spcPts val="720"/>
              </a:spcBef>
              <a:buChar char="•"/>
              <a:tabLst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Erythema</a:t>
            </a:r>
            <a:r>
              <a:rPr sz="26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marginatum</a:t>
            </a:r>
            <a:endParaRPr sz="2600">
              <a:latin typeface="Arial"/>
              <a:cs typeface="Arial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625"/>
              </a:spcBef>
              <a:buChar char="•"/>
              <a:tabLst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A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macular,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serpiginous,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erythematous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rash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 a sharply demarcated border appears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primarily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on </a:t>
            </a:r>
            <a:r>
              <a:rPr sz="2600" spc="-5" dirty="0">
                <a:latin typeface="Arial"/>
                <a:cs typeface="Arial"/>
              </a:rPr>
              <a:t>the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trunk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extremities.</a:t>
            </a:r>
            <a:endParaRPr sz="2600">
              <a:latin typeface="Arial"/>
              <a:cs typeface="Arial"/>
            </a:endParaRPr>
          </a:p>
          <a:p>
            <a:pPr marL="440690" indent="-428625" algn="just">
              <a:lnSpc>
                <a:spcPct val="100000"/>
              </a:lnSpc>
              <a:spcBef>
                <a:spcPts val="625"/>
              </a:spcBef>
              <a:buChar char="•"/>
              <a:tabLst>
                <a:tab pos="441325" algn="l"/>
              </a:tabLst>
            </a:pPr>
            <a:r>
              <a:rPr sz="2600" dirty="0">
                <a:latin typeface="Arial"/>
                <a:cs typeface="Arial"/>
              </a:rPr>
              <a:t>The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face is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usually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spared.</a:t>
            </a:r>
            <a:endParaRPr sz="2600">
              <a:latin typeface="Arial"/>
              <a:cs typeface="Arial"/>
            </a:endParaRPr>
          </a:p>
          <a:p>
            <a:pPr marL="539750" indent="-527685" algn="just">
              <a:lnSpc>
                <a:spcPct val="100000"/>
              </a:lnSpc>
              <a:spcBef>
                <a:spcPts val="625"/>
              </a:spcBef>
              <a:buChar char="•"/>
              <a:tabLst>
                <a:tab pos="540385" algn="l"/>
              </a:tabLst>
            </a:pPr>
            <a:r>
              <a:rPr sz="2600" dirty="0">
                <a:latin typeface="Arial"/>
                <a:cs typeface="Arial"/>
              </a:rPr>
              <a:t>Brought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out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by warm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bath</a:t>
            </a:r>
            <a:endParaRPr sz="2600">
              <a:latin typeface="Arial"/>
              <a:cs typeface="Arial"/>
            </a:endParaRPr>
          </a:p>
          <a:p>
            <a:pPr marL="355600" indent="-343535" algn="just">
              <a:lnSpc>
                <a:spcPct val="100000"/>
              </a:lnSpc>
              <a:spcBef>
                <a:spcPts val="625"/>
              </a:spcBef>
              <a:buChar char="•"/>
              <a:tabLst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4-15%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patients</a:t>
            </a:r>
            <a:endParaRPr sz="2600">
              <a:latin typeface="Arial"/>
              <a:cs typeface="Arial"/>
            </a:endParaRPr>
          </a:p>
          <a:p>
            <a:pPr marL="355600" indent="-343535" algn="just">
              <a:lnSpc>
                <a:spcPct val="100000"/>
              </a:lnSpc>
              <a:spcBef>
                <a:spcPts val="625"/>
              </a:spcBef>
              <a:buChar char="•"/>
              <a:tabLst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Early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presentation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2352" y="379222"/>
            <a:ext cx="50209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Erythema</a:t>
            </a:r>
            <a:r>
              <a:rPr spc="-25" dirty="0"/>
              <a:t> </a:t>
            </a:r>
            <a:r>
              <a:rPr spc="-5" dirty="0"/>
              <a:t>marginatum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2955" y="1101852"/>
            <a:ext cx="4428744" cy="55245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535928" y="1380870"/>
            <a:ext cx="2005964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Erythematous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serpiginous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macular lesions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pale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centers.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Not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pruritic.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 marR="23495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Accentuated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by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skin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warming.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35928" y="4676394"/>
            <a:ext cx="20866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tt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p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s://</a:t>
            </a:r>
            <a:r>
              <a:rPr sz="12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w</a:t>
            </a:r>
            <a:r>
              <a:rPr sz="12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w</a:t>
            </a:r>
            <a:r>
              <a:rPr sz="1200" u="sng" spc="-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w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.</a:t>
            </a:r>
            <a:r>
              <a:rPr sz="12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</a:t>
            </a:r>
            <a:r>
              <a:rPr sz="12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x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bene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f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it.c</a:t>
            </a:r>
            <a:r>
              <a:rPr sz="12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o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m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/</a:t>
            </a:r>
            <a:r>
              <a:rPr sz="12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w</a:t>
            </a:r>
            <a:r>
              <a:rPr sz="1200" u="sng" spc="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p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- </a:t>
            </a:r>
            <a:r>
              <a:rPr sz="120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con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t</a:t>
            </a:r>
            <a:r>
              <a:rPr sz="12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e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n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t/</a:t>
            </a:r>
            <a:r>
              <a:rPr sz="12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u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p</a:t>
            </a:r>
            <a:r>
              <a:rPr sz="12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l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o</a:t>
            </a:r>
            <a:r>
              <a:rPr sz="12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ad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s/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20</a:t>
            </a:r>
            <a:r>
              <a:rPr sz="12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12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/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07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/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E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r</a:t>
            </a:r>
            <a:r>
              <a:rPr sz="12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y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th </a:t>
            </a:r>
            <a:r>
              <a:rPr sz="120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ema-marginatum-Picture.jpg </a:t>
            </a:r>
            <a:r>
              <a:rPr sz="12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Accessed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12/07/2019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1873" y="483234"/>
            <a:ext cx="353885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Compl</a:t>
            </a:r>
            <a:r>
              <a:rPr sz="4400" spc="5" dirty="0"/>
              <a:t>i</a:t>
            </a:r>
            <a:r>
              <a:rPr sz="4400" dirty="0"/>
              <a:t>cations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88340" y="1282801"/>
            <a:ext cx="7649209" cy="454406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Sydenham</a:t>
            </a:r>
            <a:r>
              <a:rPr sz="2600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chorea</a:t>
            </a:r>
            <a:endParaRPr sz="2600">
              <a:latin typeface="Arial"/>
              <a:cs typeface="Arial"/>
            </a:endParaRPr>
          </a:p>
          <a:p>
            <a:pPr marL="355600" marR="575945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Characterized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by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involuntary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purposeless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movements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Often associated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emotional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lability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Symptoms become progressively worse and may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accompanied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by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ataxia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 slurring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speech.</a:t>
            </a:r>
            <a:endParaRPr sz="2600">
              <a:latin typeface="Arial"/>
              <a:cs typeface="Arial"/>
            </a:endParaRPr>
          </a:p>
          <a:p>
            <a:pPr marL="355600" marR="85090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447040" algn="l"/>
                <a:tab pos="447675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Muscular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weakness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becomes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apparent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following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onset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the involuntary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movements.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-5" dirty="0">
                <a:latin typeface="Arial"/>
                <a:cs typeface="Arial"/>
              </a:rPr>
              <a:t>Self-limiting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Presents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months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years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after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infection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6466" y="368299"/>
            <a:ext cx="32118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</a:t>
            </a:r>
            <a:r>
              <a:rPr spc="-20" dirty="0"/>
              <a:t>p</a:t>
            </a:r>
            <a:r>
              <a:rPr spc="-5" dirty="0"/>
              <a:t>licat</a:t>
            </a:r>
            <a:r>
              <a:rPr dirty="0"/>
              <a:t>i</a:t>
            </a:r>
            <a:r>
              <a:rPr spc="-5" dirty="0"/>
              <a:t>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73048"/>
            <a:ext cx="8015605" cy="335470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Up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30%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 cases</a:t>
            </a:r>
            <a:endParaRPr sz="2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Females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predominate</a:t>
            </a:r>
            <a:endParaRPr sz="2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Emotional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lability</a:t>
            </a:r>
            <a:endParaRPr sz="28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  <a:tab pos="5164455" algn="l"/>
              </a:tabLst>
            </a:pPr>
            <a:r>
              <a:rPr sz="2800" spc="-5" dirty="0">
                <a:latin typeface="Arial"/>
                <a:cs typeface="Arial"/>
              </a:rPr>
              <a:t>Mild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chorea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is demonstrated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asking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patient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squeeze 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examiner’s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hands. </a:t>
            </a:r>
            <a:r>
              <a:rPr sz="2800" dirty="0">
                <a:latin typeface="Arial"/>
                <a:cs typeface="Arial"/>
              </a:rPr>
              <a:t> Repetitive irregular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squeezes	are labeled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as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milking</a:t>
            </a:r>
            <a:r>
              <a:rPr sz="28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sign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8408" y="515238"/>
            <a:ext cx="56445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Rheumatic</a:t>
            </a:r>
            <a:r>
              <a:rPr dirty="0"/>
              <a:t> </a:t>
            </a:r>
            <a:r>
              <a:rPr spc="-5" dirty="0"/>
              <a:t>heart disease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4025"/>
            <a:ext cx="8067675" cy="2087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90805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Subendothelial damage limited to shallow depths as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endothelium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has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great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capacity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 heal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-5" dirty="0">
                <a:latin typeface="Arial"/>
                <a:cs typeface="Arial"/>
              </a:rPr>
              <a:t>If </a:t>
            </a:r>
            <a:r>
              <a:rPr sz="2600" dirty="0">
                <a:latin typeface="Arial"/>
                <a:cs typeface="Arial"/>
              </a:rPr>
              <a:t>valvulitis is present, neo-angiogenesis develops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within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substance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tissue,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initiating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cycle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further inflammation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damage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8408" y="500634"/>
            <a:ext cx="56445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Rheumatic</a:t>
            </a:r>
            <a:r>
              <a:rPr dirty="0"/>
              <a:t> </a:t>
            </a:r>
            <a:r>
              <a:rPr spc="-5" dirty="0"/>
              <a:t>heart disease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4993"/>
            <a:ext cx="7733030" cy="462407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Gross</a:t>
            </a:r>
            <a:r>
              <a:rPr sz="2600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pathology</a:t>
            </a:r>
            <a:r>
              <a:rPr sz="2600" dirty="0"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3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Nodular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formations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on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mitral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overlie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areas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fibrinoid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necrosis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Leaflet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thickening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Commisural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thickening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fusion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Thickening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 fusion 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chorda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tendinae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“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Fish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mouth</a:t>
            </a:r>
            <a:r>
              <a:rPr sz="2600" dirty="0">
                <a:latin typeface="Arial"/>
                <a:cs typeface="Arial"/>
              </a:rPr>
              <a:t>”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appearance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 </a:t>
            </a:r>
            <a:r>
              <a:rPr sz="2600" spc="-5" dirty="0">
                <a:latin typeface="Arial"/>
                <a:cs typeface="Arial"/>
              </a:rPr>
              <a:t>valve</a:t>
            </a:r>
            <a:endParaRPr sz="2600">
              <a:latin typeface="Arial"/>
              <a:cs typeface="Arial"/>
            </a:endParaRPr>
          </a:p>
          <a:p>
            <a:pPr marL="447040" indent="-434975">
              <a:lnSpc>
                <a:spcPct val="100000"/>
              </a:lnSpc>
              <a:spcBef>
                <a:spcPts val="630"/>
              </a:spcBef>
              <a:buChar char="•"/>
              <a:tabLst>
                <a:tab pos="447040" algn="l"/>
                <a:tab pos="447675" algn="l"/>
              </a:tabLst>
            </a:pPr>
            <a:r>
              <a:rPr sz="2600" dirty="0">
                <a:latin typeface="Arial"/>
                <a:cs typeface="Arial"/>
              </a:rPr>
              <a:t>Subenodcardial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immune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complex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deposition</a:t>
            </a:r>
            <a:endParaRPr sz="2600">
              <a:latin typeface="Arial"/>
              <a:cs typeface="Arial"/>
            </a:endParaRPr>
          </a:p>
          <a:p>
            <a:pPr marL="355600" marR="498475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MacCallum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plaques </a:t>
            </a:r>
            <a:r>
              <a:rPr sz="2600" dirty="0">
                <a:latin typeface="Arial"/>
                <a:cs typeface="Arial"/>
              </a:rPr>
              <a:t>are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irregular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thickenings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subendocardium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08910" marR="5080" indent="-152590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Rheumatic</a:t>
            </a:r>
            <a:r>
              <a:rPr dirty="0"/>
              <a:t> </a:t>
            </a:r>
            <a:r>
              <a:rPr spc="-5" dirty="0"/>
              <a:t>heart disease </a:t>
            </a:r>
            <a:r>
              <a:rPr spc="-1100" dirty="0"/>
              <a:t> </a:t>
            </a:r>
            <a:r>
              <a:rPr spc="-5" dirty="0"/>
              <a:t>mitral</a:t>
            </a:r>
            <a:r>
              <a:rPr spc="5" dirty="0"/>
              <a:t> </a:t>
            </a:r>
            <a:r>
              <a:rPr spc="-5" dirty="0"/>
              <a:t>valve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6547" y="1824227"/>
            <a:ext cx="5978652" cy="394258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25194" y="5973267"/>
            <a:ext cx="54203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Schoe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FJ,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Mitc</a:t>
            </a:r>
            <a:r>
              <a:rPr sz="1200" dirty="0">
                <a:latin typeface="Arial"/>
                <a:cs typeface="Arial"/>
              </a:rPr>
              <a:t>he</a:t>
            </a:r>
            <a:r>
              <a:rPr sz="1200" spc="-5" dirty="0">
                <a:latin typeface="Arial"/>
                <a:cs typeface="Arial"/>
              </a:rPr>
              <a:t>ll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RN</a:t>
            </a:r>
            <a:r>
              <a:rPr sz="1200" dirty="0">
                <a:latin typeface="Arial"/>
                <a:cs typeface="Arial"/>
              </a:rPr>
              <a:t>, “</a:t>
            </a:r>
            <a:r>
              <a:rPr sz="1200" spc="-10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eart</a:t>
            </a:r>
            <a:r>
              <a:rPr sz="1200" spc="-5" dirty="0">
                <a:latin typeface="Arial"/>
                <a:cs typeface="Arial"/>
              </a:rPr>
              <a:t>”</a:t>
            </a:r>
            <a:r>
              <a:rPr sz="1200" dirty="0">
                <a:latin typeface="Arial"/>
                <a:cs typeface="Arial"/>
              </a:rPr>
              <a:t>, 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Ku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6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Abbas,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AK,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Ast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spc="-6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JC (eds.),  Robbins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and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Cotran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Pathologic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Basis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Disease,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9</a:t>
            </a:r>
            <a:r>
              <a:rPr sz="1200" spc="15" baseline="24305" dirty="0">
                <a:latin typeface="Arial"/>
                <a:cs typeface="Arial"/>
              </a:rPr>
              <a:t>th</a:t>
            </a:r>
            <a:r>
              <a:rPr sz="1200" spc="172" baseline="243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edition.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2015.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Elsevier.</a:t>
            </a:r>
            <a:endParaRPr sz="12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Philadelphia.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Fig.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12-23A.</a:t>
            </a:r>
            <a:r>
              <a:rPr sz="1200" spc="5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Accessed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09/04/2019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7130" y="515238"/>
            <a:ext cx="56489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Rheumatic</a:t>
            </a:r>
            <a:r>
              <a:rPr spc="20" dirty="0"/>
              <a:t> </a:t>
            </a:r>
            <a:r>
              <a:rPr spc="-5" dirty="0"/>
              <a:t>heart</a:t>
            </a:r>
            <a:r>
              <a:rPr spc="15" dirty="0"/>
              <a:t> </a:t>
            </a:r>
            <a:r>
              <a:rPr spc="-5" dirty="0"/>
              <a:t>disease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4240377"/>
            <a:ext cx="141605" cy="9772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544993"/>
            <a:ext cx="8061325" cy="494093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Histopathology</a:t>
            </a:r>
            <a:r>
              <a:rPr sz="2600" dirty="0"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3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Immune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complex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deposition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Aschoff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bodies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myocardium</a:t>
            </a:r>
            <a:r>
              <a:rPr sz="2600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are pathognomonic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rheumatic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fever</a:t>
            </a:r>
            <a:endParaRPr sz="2600">
              <a:latin typeface="Arial"/>
              <a:cs typeface="Arial"/>
            </a:endParaRPr>
          </a:p>
          <a:p>
            <a:pPr marL="355600" marR="1229360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724535" algn="l"/>
                <a:tab pos="725170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Nodules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mononuclear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cells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central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fibrinoid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necrosis</a:t>
            </a:r>
            <a:endParaRPr sz="2600">
              <a:latin typeface="Arial"/>
              <a:cs typeface="Arial"/>
            </a:endParaRPr>
          </a:p>
          <a:p>
            <a:pPr marL="907415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Presence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Anitschkow</a:t>
            </a:r>
            <a:r>
              <a:rPr sz="2600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cells</a:t>
            </a:r>
            <a:endParaRPr sz="2600">
              <a:latin typeface="Arial"/>
              <a:cs typeface="Arial"/>
            </a:endParaRPr>
          </a:p>
          <a:p>
            <a:pPr marL="355600" marR="345440" indent="920115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modified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macrophages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 nuclei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that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have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central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caterpillar-shaped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chromatin</a:t>
            </a:r>
            <a:endParaRPr sz="2600">
              <a:latin typeface="Arial"/>
              <a:cs typeface="Arial"/>
            </a:endParaRPr>
          </a:p>
          <a:p>
            <a:pPr marL="355600" marR="90043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 rheumatoid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arthritis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myocarditis,</a:t>
            </a:r>
            <a:r>
              <a:rPr sz="2600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rheumatoid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nodules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are noted in myocardium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68961"/>
            <a:ext cx="9138285" cy="9525"/>
          </a:xfrm>
          <a:custGeom>
            <a:avLst/>
            <a:gdLst/>
            <a:ahLst/>
            <a:cxnLst/>
            <a:rect l="l" t="t" r="r" b="b"/>
            <a:pathLst>
              <a:path w="9138285" h="9525">
                <a:moveTo>
                  <a:pt x="9137904" y="0"/>
                </a:moveTo>
                <a:lnTo>
                  <a:pt x="0" y="0"/>
                </a:lnTo>
                <a:lnTo>
                  <a:pt x="0" y="9524"/>
                </a:lnTo>
                <a:lnTo>
                  <a:pt x="9137904" y="9524"/>
                </a:lnTo>
                <a:lnTo>
                  <a:pt x="913790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2815" y="6259169"/>
            <a:ext cx="58318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Citation: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ACUTE</a:t>
            </a:r>
            <a:r>
              <a:rPr sz="800" spc="-5" dirty="0">
                <a:latin typeface="Arial"/>
                <a:cs typeface="Arial"/>
              </a:rPr>
              <a:t> RHEUMATIC</a:t>
            </a:r>
            <a:r>
              <a:rPr sz="800" dirty="0">
                <a:latin typeface="Arial"/>
                <a:cs typeface="Arial"/>
              </a:rPr>
              <a:t> FEVER,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Fuster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V,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Harrington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RA,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Narula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J,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Eapen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ZJ.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Hurst's </a:t>
            </a:r>
            <a:r>
              <a:rPr sz="800" i="1" dirty="0">
                <a:latin typeface="Arial"/>
                <a:cs typeface="Arial"/>
              </a:rPr>
              <a:t>The</a:t>
            </a:r>
            <a:r>
              <a:rPr sz="800" i="1" spc="1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Heart,</a:t>
            </a:r>
            <a:r>
              <a:rPr sz="800" i="1" spc="2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14e;</a:t>
            </a:r>
            <a:r>
              <a:rPr sz="800" i="1" spc="4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2017.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Available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at: </a:t>
            </a:r>
            <a:r>
              <a:rPr sz="800" spc="-2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https://accessmedicine.mhmedical.com/content.aspx?bookid=2046&amp;sectionid=176557361</a:t>
            </a:r>
            <a:r>
              <a:rPr sz="800" spc="7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Accessed: </a:t>
            </a:r>
            <a:r>
              <a:rPr sz="800" spc="-5" dirty="0">
                <a:latin typeface="Arial"/>
                <a:cs typeface="Arial"/>
              </a:rPr>
              <a:t>April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22,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2020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Copyright</a:t>
            </a:r>
            <a:r>
              <a:rPr sz="800" spc="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99999"/>
                </a:solidFill>
                <a:latin typeface="Arial"/>
                <a:cs typeface="Arial"/>
              </a:rPr>
              <a:t>©</a:t>
            </a:r>
            <a:r>
              <a:rPr sz="800" spc="10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2020</a:t>
            </a:r>
            <a:r>
              <a:rPr sz="800" spc="3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McGraw-Hill</a:t>
            </a:r>
            <a:r>
              <a:rPr sz="800" spc="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Education.</a:t>
            </a:r>
            <a:r>
              <a:rPr sz="800" spc="1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99999"/>
                </a:solidFill>
                <a:latin typeface="Arial"/>
                <a:cs typeface="Arial"/>
              </a:rPr>
              <a:t>All</a:t>
            </a:r>
            <a:r>
              <a:rPr sz="800" spc="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rights</a:t>
            </a:r>
            <a:r>
              <a:rPr sz="800" spc="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reserved</a:t>
            </a:r>
            <a:endParaRPr sz="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731" y="6269735"/>
            <a:ext cx="451104" cy="4495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77774" y="5154295"/>
            <a:ext cx="86652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Hematoxylin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and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eosin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staining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of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the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heart</a:t>
            </a:r>
            <a:r>
              <a:rPr sz="1000" spc="1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and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vasculature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suggests</a:t>
            </a:r>
            <a:r>
              <a:rPr sz="1000" spc="1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connective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tissue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involvement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in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rheumatic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fever.</a:t>
            </a:r>
            <a:r>
              <a:rPr sz="1000" spc="1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Modified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with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permission</a:t>
            </a:r>
            <a:r>
              <a:rPr sz="1000" spc="1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from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Narula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Virmani,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R,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Reddy</a:t>
            </a:r>
            <a:r>
              <a:rPr sz="1000" spc="-10" dirty="0">
                <a:latin typeface="Arial"/>
                <a:cs typeface="Arial"/>
              </a:rPr>
              <a:t> KS,</a:t>
            </a:r>
            <a:r>
              <a:rPr sz="1000" spc="-5" dirty="0">
                <a:latin typeface="Arial"/>
                <a:cs typeface="Arial"/>
              </a:rPr>
              <a:t> et al: </a:t>
            </a:r>
            <a:r>
              <a:rPr sz="1000" dirty="0">
                <a:latin typeface="Arial"/>
                <a:cs typeface="Arial"/>
              </a:rPr>
              <a:t>Amer.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Reg. Path.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AFIP, Washington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DC,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1999.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40407" y="457200"/>
            <a:ext cx="5003292" cy="4616196"/>
          </a:xfrm>
          <a:prstGeom prst="rect">
            <a:avLst/>
          </a:prstGeom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8177" y="483234"/>
            <a:ext cx="32480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Aschoff</a:t>
            </a:r>
            <a:r>
              <a:rPr sz="4400" spc="-80" dirty="0"/>
              <a:t> </a:t>
            </a:r>
            <a:r>
              <a:rPr sz="4400" spc="-5" dirty="0"/>
              <a:t>body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1752600"/>
            <a:ext cx="4867656" cy="32095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82394" y="5287517"/>
            <a:ext cx="48469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Schoe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FJ,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Mitc</a:t>
            </a:r>
            <a:r>
              <a:rPr sz="1200" dirty="0">
                <a:latin typeface="Arial"/>
                <a:cs typeface="Arial"/>
              </a:rPr>
              <a:t>he</a:t>
            </a:r>
            <a:r>
              <a:rPr sz="1200" spc="-5" dirty="0">
                <a:latin typeface="Arial"/>
                <a:cs typeface="Arial"/>
              </a:rPr>
              <a:t>ll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RN</a:t>
            </a:r>
            <a:r>
              <a:rPr sz="1200" dirty="0">
                <a:latin typeface="Arial"/>
                <a:cs typeface="Arial"/>
              </a:rPr>
              <a:t>, “</a:t>
            </a:r>
            <a:r>
              <a:rPr sz="1200" spc="-10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eart</a:t>
            </a:r>
            <a:r>
              <a:rPr sz="1200" spc="-5" dirty="0">
                <a:latin typeface="Arial"/>
                <a:cs typeface="Arial"/>
              </a:rPr>
              <a:t>”</a:t>
            </a:r>
            <a:r>
              <a:rPr sz="1200" dirty="0">
                <a:latin typeface="Arial"/>
                <a:cs typeface="Arial"/>
              </a:rPr>
              <a:t>, 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Ku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6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Abbas,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AK,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Ast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spc="-6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,  </a:t>
            </a:r>
            <a:r>
              <a:rPr sz="1200" spc="-5" dirty="0">
                <a:latin typeface="Arial"/>
                <a:cs typeface="Arial"/>
              </a:rPr>
              <a:t>JC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(eds.), Robbins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and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Cotran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Pathologic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Basis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Disease,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9</a:t>
            </a:r>
            <a:r>
              <a:rPr sz="1200" spc="15" baseline="24305" dirty="0">
                <a:latin typeface="Arial"/>
                <a:cs typeface="Arial"/>
              </a:rPr>
              <a:t>th</a:t>
            </a:r>
            <a:r>
              <a:rPr sz="1200" spc="157" baseline="243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edition. </a:t>
            </a:r>
            <a:r>
              <a:rPr sz="1200" spc="-3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2015.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Elsevier. </a:t>
            </a:r>
            <a:r>
              <a:rPr sz="1200" spc="-5" dirty="0">
                <a:latin typeface="Arial"/>
                <a:cs typeface="Arial"/>
              </a:rPr>
              <a:t>Philadelphia.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Fig.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12-23B.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Accessed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09/02/2019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3292" y="515238"/>
            <a:ext cx="52171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Systolic</a:t>
            </a:r>
            <a:r>
              <a:rPr spc="-25" dirty="0"/>
              <a:t> </a:t>
            </a:r>
            <a:r>
              <a:rPr spc="-5" dirty="0"/>
              <a:t>heart murmurs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6576" y="2005711"/>
            <a:ext cx="6906895" cy="331787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Early</a:t>
            </a:r>
            <a:r>
              <a:rPr sz="24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systolic: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524510" algn="l"/>
                <a:tab pos="525145" algn="l"/>
              </a:tabLst>
            </a:pPr>
            <a:r>
              <a:rPr dirty="0"/>
              <a:t>	</a:t>
            </a:r>
            <a:r>
              <a:rPr sz="2400" spc="-5" dirty="0">
                <a:latin typeface="Arial"/>
                <a:cs typeface="Arial"/>
              </a:rPr>
              <a:t>Large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ventricular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septal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defects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with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pulmonary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hypertension</a:t>
            </a:r>
            <a:endParaRPr sz="2400">
              <a:latin typeface="Arial"/>
              <a:cs typeface="Arial"/>
            </a:endParaRPr>
          </a:p>
          <a:p>
            <a:pPr marL="438784" indent="-426720">
              <a:lnSpc>
                <a:spcPct val="100000"/>
              </a:lnSpc>
              <a:spcBef>
                <a:spcPts val="580"/>
              </a:spcBef>
              <a:buChar char="•"/>
              <a:tabLst>
                <a:tab pos="438784" algn="l"/>
                <a:tab pos="439420" algn="l"/>
              </a:tabLst>
            </a:pPr>
            <a:r>
              <a:rPr sz="2400" spc="-40" dirty="0">
                <a:latin typeface="Arial"/>
                <a:cs typeface="Arial"/>
              </a:rPr>
              <a:t>Very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small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muscular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ventricular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septal</a:t>
            </a:r>
            <a:r>
              <a:rPr sz="2400" dirty="0">
                <a:latin typeface="Arial"/>
                <a:cs typeface="Arial"/>
              </a:rPr>
              <a:t> defects.</a:t>
            </a:r>
            <a:endParaRPr sz="2400">
              <a:latin typeface="Arial"/>
              <a:cs typeface="Arial"/>
            </a:endParaRPr>
          </a:p>
          <a:p>
            <a:pPr marL="355600" marR="51435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34340" algn="l"/>
                <a:tab pos="434975" algn="l"/>
              </a:tabLst>
            </a:pPr>
            <a:r>
              <a:rPr dirty="0"/>
              <a:t>	</a:t>
            </a:r>
            <a:r>
              <a:rPr sz="2400" spc="-15" dirty="0">
                <a:latin typeface="Arial"/>
                <a:cs typeface="Arial"/>
              </a:rPr>
              <a:t>Tricuspid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regurgitation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occurring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absence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pulmonary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hypertension</a:t>
            </a:r>
            <a:endParaRPr sz="2400">
              <a:latin typeface="Arial"/>
              <a:cs typeface="Arial"/>
            </a:endParaRPr>
          </a:p>
          <a:p>
            <a:pPr marL="355600" marR="343535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694055" algn="l"/>
                <a:tab pos="694690" algn="l"/>
              </a:tabLst>
            </a:pPr>
            <a:r>
              <a:rPr dirty="0"/>
              <a:t>	</a:t>
            </a:r>
            <a:r>
              <a:rPr sz="2400" spc="-5" dirty="0">
                <a:latin typeface="Arial"/>
                <a:cs typeface="Arial"/>
              </a:rPr>
              <a:t>Common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narcotics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abusers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with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infective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endocarditis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5650" y="483234"/>
            <a:ext cx="25527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75" dirty="0"/>
              <a:t>T</a:t>
            </a:r>
            <a:r>
              <a:rPr sz="4400" dirty="0"/>
              <a:t>reatment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37714"/>
            <a:ext cx="7990205" cy="416623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4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Long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acting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benzathine penicillin</a:t>
            </a:r>
            <a:endParaRPr sz="2800">
              <a:latin typeface="Arial"/>
              <a:cs typeface="Arial"/>
            </a:endParaRPr>
          </a:p>
          <a:p>
            <a:pPr marL="355600" marR="5080" indent="-343535">
              <a:lnSpc>
                <a:spcPts val="3020"/>
              </a:lnSpc>
              <a:spcBef>
                <a:spcPts val="725"/>
              </a:spcBef>
              <a:buFont typeface="Arial"/>
              <a:buChar char="•"/>
              <a:tabLst>
                <a:tab pos="650875" algn="l"/>
                <a:tab pos="652145" algn="l"/>
              </a:tabLst>
            </a:pPr>
            <a:r>
              <a:rPr dirty="0"/>
              <a:t>	</a:t>
            </a:r>
            <a:r>
              <a:rPr sz="2800" spc="-5" dirty="0">
                <a:latin typeface="Arial"/>
                <a:cs typeface="Arial"/>
              </a:rPr>
              <a:t>With no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or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transient </a:t>
            </a:r>
            <a:r>
              <a:rPr sz="2800" spc="-5" dirty="0">
                <a:latin typeface="Arial"/>
                <a:cs typeface="Arial"/>
              </a:rPr>
              <a:t>cardiac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involvement,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5–10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years of </a:t>
            </a:r>
            <a:r>
              <a:rPr sz="2800" dirty="0">
                <a:latin typeface="Arial"/>
                <a:cs typeface="Arial"/>
              </a:rPr>
              <a:t>therapy </a:t>
            </a:r>
            <a:r>
              <a:rPr sz="2800" spc="-5" dirty="0">
                <a:latin typeface="Arial"/>
                <a:cs typeface="Arial"/>
              </a:rPr>
              <a:t>or </a:t>
            </a:r>
            <a:r>
              <a:rPr sz="2800" dirty="0">
                <a:latin typeface="Arial"/>
                <a:cs typeface="Arial"/>
              </a:rPr>
              <a:t>discontinuance in </a:t>
            </a:r>
            <a:r>
              <a:rPr sz="2800" spc="-5" dirty="0">
                <a:latin typeface="Arial"/>
                <a:cs typeface="Arial"/>
              </a:rPr>
              <a:t>early </a:t>
            </a:r>
            <a:r>
              <a:rPr sz="2800" dirty="0">
                <a:latin typeface="Arial"/>
                <a:cs typeface="Arial"/>
              </a:rPr>
              <a:t> adulthood</a:t>
            </a:r>
            <a:endParaRPr sz="2800">
              <a:latin typeface="Arial"/>
              <a:cs typeface="Arial"/>
            </a:endParaRPr>
          </a:p>
          <a:p>
            <a:pPr marL="552450" indent="-540385">
              <a:lnSpc>
                <a:spcPct val="100000"/>
              </a:lnSpc>
              <a:spcBef>
                <a:spcPts val="300"/>
              </a:spcBef>
              <a:buChar char="•"/>
              <a:tabLst>
                <a:tab pos="551815" algn="l"/>
                <a:tab pos="553085" algn="l"/>
              </a:tabLst>
            </a:pPr>
            <a:r>
              <a:rPr sz="2800" spc="-5" dirty="0">
                <a:latin typeface="Arial"/>
                <a:cs typeface="Arial"/>
              </a:rPr>
              <a:t>In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severe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disease,</a:t>
            </a:r>
            <a:r>
              <a:rPr sz="2800" dirty="0">
                <a:latin typeface="Arial"/>
                <a:cs typeface="Arial"/>
              </a:rPr>
              <a:t> lifelong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prophylaxis</a:t>
            </a:r>
            <a:endParaRPr sz="2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3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0" dirty="0">
                <a:latin typeface="Arial"/>
                <a:cs typeface="Arial"/>
              </a:rPr>
              <a:t>ASA</a:t>
            </a:r>
            <a:r>
              <a:rPr sz="2800" spc="-1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tailored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patient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symptoms</a:t>
            </a:r>
            <a:endParaRPr sz="2800">
              <a:latin typeface="Arial"/>
              <a:cs typeface="Arial"/>
            </a:endParaRPr>
          </a:p>
          <a:p>
            <a:pPr marL="552450" indent="-540385">
              <a:lnSpc>
                <a:spcPct val="100000"/>
              </a:lnSpc>
              <a:spcBef>
                <a:spcPts val="340"/>
              </a:spcBef>
              <a:buChar char="•"/>
              <a:tabLst>
                <a:tab pos="551815" algn="l"/>
                <a:tab pos="553085" algn="l"/>
              </a:tabLst>
            </a:pPr>
            <a:r>
              <a:rPr sz="2800" spc="-5" dirty="0">
                <a:latin typeface="Arial"/>
                <a:cs typeface="Arial"/>
              </a:rPr>
              <a:t>No need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for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high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doses</a:t>
            </a:r>
            <a:endParaRPr sz="2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Corticosteroids</a:t>
            </a:r>
            <a:r>
              <a:rPr sz="2800" spc="-5" dirty="0">
                <a:latin typeface="Arial"/>
                <a:cs typeface="Arial"/>
              </a:rPr>
              <a:t> if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murmur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present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with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carditis</a:t>
            </a:r>
            <a:endParaRPr sz="2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Remain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vulnerable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later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Strep.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Infections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736" y="150876"/>
            <a:ext cx="8796528" cy="6707120"/>
          </a:xfrm>
          <a:prstGeom prst="rect">
            <a:avLst/>
          </a:prstGeom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380" y="515238"/>
            <a:ext cx="60940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Calcification</a:t>
            </a:r>
            <a:r>
              <a:rPr dirty="0"/>
              <a:t> </a:t>
            </a:r>
            <a:r>
              <a:rPr spc="-5" dirty="0"/>
              <a:t>of</a:t>
            </a:r>
            <a:r>
              <a:rPr spc="-10"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annulus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5270703"/>
            <a:ext cx="14160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544993"/>
            <a:ext cx="7644130" cy="4148454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Degenerative</a:t>
            </a:r>
            <a:endParaRPr sz="2600">
              <a:latin typeface="Arial"/>
              <a:cs typeface="Arial"/>
            </a:endParaRPr>
          </a:p>
          <a:p>
            <a:pPr marL="631190" indent="-619125">
              <a:lnSpc>
                <a:spcPct val="100000"/>
              </a:lnSpc>
              <a:spcBef>
                <a:spcPts val="630"/>
              </a:spcBef>
              <a:buChar char="•"/>
              <a:tabLst>
                <a:tab pos="631190" algn="l"/>
                <a:tab pos="631825" algn="l"/>
              </a:tabLst>
            </a:pPr>
            <a:r>
              <a:rPr sz="2600" spc="-10" dirty="0">
                <a:latin typeface="Arial"/>
                <a:cs typeface="Arial"/>
              </a:rPr>
              <a:t>Women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older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than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60 years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age</a:t>
            </a:r>
            <a:endParaRPr sz="2600">
              <a:latin typeface="Arial"/>
              <a:cs typeface="Arial"/>
            </a:endParaRPr>
          </a:p>
          <a:p>
            <a:pPr marL="1073150" indent="-1061085">
              <a:lnSpc>
                <a:spcPct val="100000"/>
              </a:lnSpc>
              <a:spcBef>
                <a:spcPts val="625"/>
              </a:spcBef>
              <a:buChar char="•"/>
              <a:tabLst>
                <a:tab pos="1073150" algn="l"/>
                <a:tab pos="1073785" algn="l"/>
              </a:tabLst>
            </a:pPr>
            <a:r>
              <a:rPr sz="2600" dirty="0">
                <a:latin typeface="Arial"/>
                <a:cs typeface="Arial"/>
              </a:rPr>
              <a:t>As well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as those with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Mitral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prolapse</a:t>
            </a:r>
            <a:endParaRPr sz="2600">
              <a:latin typeface="Arial"/>
              <a:cs typeface="Arial"/>
            </a:endParaRPr>
          </a:p>
          <a:p>
            <a:pPr marL="631190" indent="-619125">
              <a:lnSpc>
                <a:spcPct val="100000"/>
              </a:lnSpc>
              <a:spcBef>
                <a:spcPts val="620"/>
              </a:spcBef>
              <a:buChar char="•"/>
              <a:tabLst>
                <a:tab pos="631190" algn="l"/>
                <a:tab pos="631825" algn="l"/>
              </a:tabLst>
            </a:pPr>
            <a:r>
              <a:rPr sz="2600" dirty="0">
                <a:latin typeface="Arial"/>
                <a:cs typeface="Arial"/>
              </a:rPr>
              <a:t>Base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leaflets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631190" algn="l"/>
                <a:tab pos="631825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Clinically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significant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if interferes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 physiologic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opening/closing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</a:t>
            </a:r>
            <a:r>
              <a:rPr sz="2600" spc="-5" dirty="0">
                <a:latin typeface="Arial"/>
                <a:cs typeface="Arial"/>
              </a:rPr>
              <a:t>mitral</a:t>
            </a:r>
            <a:r>
              <a:rPr sz="2600" dirty="0">
                <a:latin typeface="Arial"/>
                <a:cs typeface="Arial"/>
              </a:rPr>
              <a:t> valve.</a:t>
            </a:r>
            <a:endParaRPr sz="2600">
              <a:latin typeface="Arial"/>
              <a:cs typeface="Arial"/>
            </a:endParaRPr>
          </a:p>
          <a:p>
            <a:pPr marL="355600" marR="1204595" indent="-343535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631190" algn="l"/>
                <a:tab pos="631825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Calcified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nodules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may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impinge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upon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spc="-95" dirty="0">
                <a:latin typeface="Arial"/>
                <a:cs typeface="Arial"/>
              </a:rPr>
              <a:t>AV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conduction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system</a:t>
            </a:r>
            <a:endParaRPr sz="2600">
              <a:latin typeface="Arial"/>
              <a:cs typeface="Arial"/>
            </a:endParaRPr>
          </a:p>
          <a:p>
            <a:pPr marL="907415">
              <a:lnSpc>
                <a:spcPct val="100000"/>
              </a:lnSpc>
              <a:spcBef>
                <a:spcPts val="630"/>
              </a:spcBef>
            </a:pPr>
            <a:r>
              <a:rPr sz="2600" dirty="0">
                <a:latin typeface="Arial"/>
                <a:cs typeface="Arial"/>
              </a:rPr>
              <a:t>Nodules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also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site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thrombus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formation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7248" y="313127"/>
            <a:ext cx="5277659" cy="5973372"/>
          </a:xfrm>
          <a:prstGeom prst="rect">
            <a:avLst/>
          </a:prstGeom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7450" y="515238"/>
            <a:ext cx="42297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Mitral</a:t>
            </a:r>
            <a:r>
              <a:rPr spc="-25" dirty="0"/>
              <a:t> </a:t>
            </a:r>
            <a:r>
              <a:rPr spc="-5" dirty="0"/>
              <a:t>regurgitation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4025"/>
            <a:ext cx="7865109" cy="264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Post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inflammatory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rheumatic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heart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disease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was the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principal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cause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 the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pre-antibiotic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era.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Mitral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valve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prolapse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 the principal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cause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today.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Infective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endocarditis</a:t>
            </a:r>
            <a:endParaRPr sz="2600">
              <a:latin typeface="Arial"/>
              <a:cs typeface="Arial"/>
            </a:endParaRPr>
          </a:p>
          <a:p>
            <a:pPr marL="355600" marR="73787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Libmann-Sacks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endocarditis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systemic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lupus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erythematosus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3708" y="483234"/>
            <a:ext cx="46570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Mitral</a:t>
            </a:r>
            <a:r>
              <a:rPr sz="4400" spc="-75" dirty="0"/>
              <a:t> </a:t>
            </a:r>
            <a:r>
              <a:rPr sz="4400" dirty="0"/>
              <a:t>regurgitation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44993"/>
            <a:ext cx="7996555" cy="430657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Chronic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disease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frequently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secondary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ischemia</a:t>
            </a:r>
            <a:endParaRPr sz="2600">
              <a:latin typeface="Arial"/>
              <a:cs typeface="Arial"/>
            </a:endParaRPr>
          </a:p>
          <a:p>
            <a:pPr marL="355600" marR="470534" indent="-34353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631190" algn="l"/>
                <a:tab pos="631825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May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occur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 fibrosis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a papillary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muscle,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patients with healed myocardial infarction and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ischemic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cardiomyopathy.</a:t>
            </a:r>
            <a:endParaRPr sz="2600">
              <a:latin typeface="Arial"/>
              <a:cs typeface="Arial"/>
            </a:endParaRPr>
          </a:p>
          <a:p>
            <a:pPr marL="355600" marR="175895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May occur as a consequence of ventricular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remodeling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 papillary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muscle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displacement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leaflet tethering</a:t>
            </a:r>
            <a:endParaRPr sz="2600">
              <a:latin typeface="Arial"/>
              <a:cs typeface="Arial"/>
            </a:endParaRPr>
          </a:p>
          <a:p>
            <a:pPr marL="355600" marR="688975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Annular dilation and ventricular remodeling as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mechanism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those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non-ischemic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forms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dilated cardiomyopathy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5298" y="774668"/>
            <a:ext cx="5617057" cy="485501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35226" y="6075679"/>
            <a:ext cx="38931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https:/</a:t>
            </a:r>
            <a:r>
              <a:rPr sz="1200" spc="-10" dirty="0">
                <a:latin typeface="Arial"/>
                <a:cs typeface="Arial"/>
                <a:hlinkClick r:id="rId3"/>
              </a:rPr>
              <a:t>/w</a:t>
            </a:r>
            <a:r>
              <a:rPr sz="1200" spc="-10" dirty="0">
                <a:latin typeface="Arial"/>
                <a:cs typeface="Arial"/>
              </a:rPr>
              <a:t>w</a:t>
            </a:r>
            <a:r>
              <a:rPr sz="1200" spc="-10" dirty="0">
                <a:latin typeface="Arial"/>
                <a:cs typeface="Arial"/>
                <a:hlinkClick r:id="rId3"/>
              </a:rPr>
              <a:t>w.cvphysiology.com/Heart%20Disease/HD009c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04075" y="1827402"/>
            <a:ext cx="143764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5" dirty="0"/>
              <a:t>Mitral </a:t>
            </a:r>
            <a:r>
              <a:rPr sz="2000" dirty="0"/>
              <a:t> regu</a:t>
            </a:r>
            <a:r>
              <a:rPr sz="2000" spc="5" dirty="0"/>
              <a:t>r</a:t>
            </a:r>
            <a:r>
              <a:rPr sz="2000" dirty="0"/>
              <a:t>gita</a:t>
            </a:r>
            <a:r>
              <a:rPr sz="2000" spc="-10" dirty="0"/>
              <a:t>t</a:t>
            </a:r>
            <a:r>
              <a:rPr sz="2000" spc="-15" dirty="0"/>
              <a:t>i</a:t>
            </a:r>
            <a:r>
              <a:rPr sz="2000" spc="-10" dirty="0"/>
              <a:t>o</a:t>
            </a:r>
            <a:r>
              <a:rPr sz="2000" dirty="0"/>
              <a:t>n  (red)</a:t>
            </a:r>
            <a:endParaRPr sz="2000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7450" y="515238"/>
            <a:ext cx="42297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Mitral</a:t>
            </a:r>
            <a:r>
              <a:rPr spc="-25" dirty="0"/>
              <a:t> </a:t>
            </a:r>
            <a:r>
              <a:rPr spc="-5" dirty="0"/>
              <a:t>regurgitation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362938"/>
            <a:ext cx="8025765" cy="52571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68300" indent="-343535">
              <a:lnSpc>
                <a:spcPct val="100000"/>
              </a:lnSpc>
              <a:spcBef>
                <a:spcPts val="725"/>
              </a:spcBef>
              <a:buChar char="•"/>
              <a:tabLst>
                <a:tab pos="368300" algn="l"/>
                <a:tab pos="368935" algn="l"/>
              </a:tabLst>
            </a:pPr>
            <a:r>
              <a:rPr sz="2600" dirty="0">
                <a:latin typeface="Arial"/>
                <a:cs typeface="Arial"/>
              </a:rPr>
              <a:t>Severe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disease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presents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fatigue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 dyspnea</a:t>
            </a:r>
            <a:endParaRPr sz="2600">
              <a:latin typeface="Arial"/>
              <a:cs typeface="Arial"/>
            </a:endParaRPr>
          </a:p>
          <a:p>
            <a:pPr marL="368300" marR="94615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68300" algn="l"/>
                <a:tab pos="3689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High pitched blowing holosystolic murmur at the</a:t>
            </a:r>
            <a:r>
              <a:rPr sz="2600" spc="5" dirty="0">
                <a:latin typeface="Arial"/>
                <a:cs typeface="Arial"/>
              </a:rPr>
              <a:t> 5</a:t>
            </a:r>
            <a:r>
              <a:rPr sz="2550" spc="7" baseline="26143" dirty="0">
                <a:latin typeface="Arial"/>
                <a:cs typeface="Arial"/>
              </a:rPr>
              <a:t>th </a:t>
            </a:r>
            <a:r>
              <a:rPr sz="2550" spc="-690" baseline="26143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 </a:t>
            </a:r>
            <a:r>
              <a:rPr sz="2600" spc="5" dirty="0">
                <a:latin typeface="Arial"/>
                <a:cs typeface="Arial"/>
              </a:rPr>
              <a:t>6</a:t>
            </a:r>
            <a:r>
              <a:rPr sz="2550" spc="7" baseline="26143" dirty="0">
                <a:latin typeface="Arial"/>
                <a:cs typeface="Arial"/>
              </a:rPr>
              <a:t>th</a:t>
            </a:r>
            <a:r>
              <a:rPr sz="2550" spc="15" baseline="26143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left intercostal space at the mid-left thorax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radiating </a:t>
            </a:r>
            <a:r>
              <a:rPr sz="2600" spc="-5" dirty="0">
                <a:latin typeface="Arial"/>
                <a:cs typeface="Arial"/>
              </a:rPr>
              <a:t>to</a:t>
            </a:r>
            <a:r>
              <a:rPr sz="2600" dirty="0">
                <a:latin typeface="Arial"/>
                <a:cs typeface="Arial"/>
              </a:rPr>
              <a:t> the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apex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 radiating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into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the</a:t>
            </a:r>
            <a:r>
              <a:rPr sz="26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left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anterior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axillary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line or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left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axilla.</a:t>
            </a:r>
            <a:endParaRPr sz="2600">
              <a:latin typeface="Arial"/>
              <a:cs typeface="Arial"/>
            </a:endParaRPr>
          </a:p>
          <a:p>
            <a:pPr marL="3683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68300" algn="l"/>
                <a:tab pos="3689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Diastolic</a:t>
            </a:r>
            <a:r>
              <a:rPr sz="2600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rumble</a:t>
            </a:r>
            <a:endParaRPr sz="2600">
              <a:latin typeface="Arial"/>
              <a:cs typeface="Arial"/>
            </a:endParaRPr>
          </a:p>
          <a:p>
            <a:pPr marL="368300" marR="1778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68300" algn="l"/>
                <a:tab pos="368935" algn="l"/>
              </a:tabLst>
            </a:pPr>
            <a:r>
              <a:rPr sz="2600" dirty="0">
                <a:latin typeface="Arial"/>
                <a:cs typeface="Arial"/>
              </a:rPr>
              <a:t>Abrupt standing from a squatting position decreases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intensity of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the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murmurs</a:t>
            </a:r>
            <a:endParaRPr sz="2600">
              <a:latin typeface="Arial"/>
              <a:cs typeface="Arial"/>
            </a:endParaRPr>
          </a:p>
          <a:p>
            <a:pPr marL="368300" marR="591185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68300" algn="l"/>
                <a:tab pos="368935" algn="l"/>
              </a:tabLst>
            </a:pPr>
            <a:r>
              <a:rPr sz="2600" dirty="0">
                <a:latin typeface="Arial"/>
                <a:cs typeface="Arial"/>
              </a:rPr>
              <a:t>Squatting </a:t>
            </a:r>
            <a:r>
              <a:rPr sz="2600" spc="-5" dirty="0">
                <a:latin typeface="Arial"/>
                <a:cs typeface="Arial"/>
              </a:rPr>
              <a:t>from </a:t>
            </a:r>
            <a:r>
              <a:rPr sz="2600" dirty="0">
                <a:latin typeface="Arial"/>
                <a:cs typeface="Arial"/>
              </a:rPr>
              <a:t>a standing position increases the </a:t>
            </a:r>
            <a:r>
              <a:rPr sz="2600" spc="-7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intensity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murmurs.</a:t>
            </a:r>
            <a:endParaRPr sz="2600">
              <a:latin typeface="Arial"/>
              <a:cs typeface="Arial"/>
            </a:endParaRPr>
          </a:p>
          <a:p>
            <a:pPr marL="368300" marR="435609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68300" algn="l"/>
                <a:tab pos="368935" algn="l"/>
              </a:tabLst>
            </a:pP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Valsalva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maneuver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also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increases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260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intensity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murmur.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7450" y="515238"/>
            <a:ext cx="42297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Mitral</a:t>
            </a:r>
            <a:r>
              <a:rPr spc="-25" dirty="0"/>
              <a:t> </a:t>
            </a:r>
            <a:r>
              <a:rPr spc="-5" dirty="0"/>
              <a:t>regurgitation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5343" y="1245082"/>
            <a:ext cx="7867015" cy="3672204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2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&gt;40%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regurgitant fraction in severe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disease</a:t>
            </a:r>
            <a:endParaRPr sz="2600">
              <a:latin typeface="Arial"/>
              <a:cs typeface="Arial"/>
            </a:endParaRPr>
          </a:p>
          <a:p>
            <a:pPr marL="631190" indent="-619125">
              <a:lnSpc>
                <a:spcPct val="100000"/>
              </a:lnSpc>
              <a:spcBef>
                <a:spcPts val="625"/>
              </a:spcBef>
              <a:buChar char="•"/>
              <a:tabLst>
                <a:tab pos="631190" algn="l"/>
                <a:tab pos="631825" algn="l"/>
              </a:tabLst>
            </a:pPr>
            <a:r>
              <a:rPr sz="2600" dirty="0">
                <a:latin typeface="Arial"/>
                <a:cs typeface="Arial"/>
              </a:rPr>
              <a:t>Murmur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intensity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Grade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III (LR+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3.5)</a:t>
            </a:r>
            <a:endParaRPr sz="2600">
              <a:latin typeface="Arial"/>
              <a:cs typeface="Arial"/>
            </a:endParaRPr>
          </a:p>
          <a:p>
            <a:pPr marL="1000125" indent="-988060">
              <a:lnSpc>
                <a:spcPct val="100000"/>
              </a:lnSpc>
              <a:spcBef>
                <a:spcPts val="625"/>
              </a:spcBef>
              <a:buChar char="•"/>
              <a:tabLst>
                <a:tab pos="1000125" algn="l"/>
                <a:tab pos="1000760" algn="l"/>
                <a:tab pos="2508250" algn="l"/>
              </a:tabLst>
            </a:pPr>
            <a:r>
              <a:rPr sz="2600" dirty="0">
                <a:latin typeface="Arial"/>
                <a:cs typeface="Arial"/>
              </a:rPr>
              <a:t>Grade IV	(LR+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14).</a:t>
            </a:r>
            <a:endParaRPr sz="2600">
              <a:latin typeface="Arial"/>
              <a:cs typeface="Arial"/>
            </a:endParaRPr>
          </a:p>
          <a:p>
            <a:pPr marL="354965" marR="502284" indent="-342900">
              <a:lnSpc>
                <a:spcPct val="100000"/>
              </a:lnSpc>
              <a:spcBef>
                <a:spcPts val="62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absence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murmur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cannot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exclude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mitral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insufficiency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 a patient with acute myocardial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infarction.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Doppler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echocardiography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 diagnostic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Palpitations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may signal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26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onset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26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atrial</a:t>
            </a:r>
            <a:r>
              <a:rPr sz="26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fibrillation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7450" y="515238"/>
            <a:ext cx="42297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Mitral</a:t>
            </a:r>
            <a:r>
              <a:rPr spc="-25" dirty="0"/>
              <a:t> </a:t>
            </a:r>
            <a:r>
              <a:rPr spc="-5" dirty="0"/>
              <a:t>regurgitation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4025"/>
            <a:ext cx="8013065" cy="4148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4798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As the left ventricle contracts, blood is not only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ejected into the aorta but also back up into the left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atrium.</a:t>
            </a:r>
            <a:endParaRPr sz="2600">
              <a:latin typeface="Arial"/>
              <a:cs typeface="Arial"/>
            </a:endParaRPr>
          </a:p>
          <a:p>
            <a:pPr marL="355600" marR="99949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This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causes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left atrial volume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 pressure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increase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during ventricular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systole.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3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There is no 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true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isovolumetric contraction phase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because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blood begins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flow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across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mitral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 back into </a:t>
            </a:r>
            <a:r>
              <a:rPr sz="2600" spc="-5" dirty="0">
                <a:latin typeface="Arial"/>
                <a:cs typeface="Arial"/>
              </a:rPr>
              <a:t>the </a:t>
            </a:r>
            <a:r>
              <a:rPr sz="2600" dirty="0">
                <a:latin typeface="Arial"/>
                <a:cs typeface="Arial"/>
              </a:rPr>
              <a:t>atrium before the aortic valve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opens as soon as ventricular pressure exceeds left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atrial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pressure.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4919" y="2083307"/>
            <a:ext cx="5782056" cy="27249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61413" y="515238"/>
            <a:ext cx="48209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Mid-systolic</a:t>
            </a:r>
            <a:r>
              <a:rPr spc="-35" dirty="0"/>
              <a:t> </a:t>
            </a:r>
            <a:r>
              <a:rPr spc="-5" dirty="0"/>
              <a:t>murmurs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44549" y="5316473"/>
            <a:ext cx="6540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https://journals.lww.com/jaapa/fulltext/2019/12000/cardiac_auscultation</a:t>
            </a:r>
            <a:r>
              <a:rPr sz="1200" u="sng" spc="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using_physiologic_man </a:t>
            </a:r>
            <a:r>
              <a:rPr sz="1200" spc="-3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euvers.4.aspx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7450" y="515238"/>
            <a:ext cx="42297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Mitral</a:t>
            </a:r>
            <a:r>
              <a:rPr spc="-25" dirty="0"/>
              <a:t> </a:t>
            </a:r>
            <a:r>
              <a:rPr spc="-5" dirty="0"/>
              <a:t>regurgitation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0402" y="1484503"/>
            <a:ext cx="7475220" cy="51104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137795" indent="-342900">
              <a:lnSpc>
                <a:spcPts val="2920"/>
              </a:lnSpc>
              <a:spcBef>
                <a:spcPts val="459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Arial"/>
                <a:cs typeface="Arial"/>
              </a:rPr>
              <a:t>The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afterload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on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the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ventricle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is reduced </a:t>
            </a:r>
            <a:r>
              <a:rPr sz="2700" dirty="0">
                <a:latin typeface="Arial"/>
                <a:cs typeface="Arial"/>
              </a:rPr>
              <a:t>(total </a:t>
            </a:r>
            <a:r>
              <a:rPr sz="2700" spc="-73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outflow resistance </a:t>
            </a:r>
            <a:r>
              <a:rPr sz="2700" spc="-5" dirty="0">
                <a:latin typeface="Arial"/>
                <a:cs typeface="Arial"/>
              </a:rPr>
              <a:t>is reduced) so </a:t>
            </a:r>
            <a:r>
              <a:rPr sz="2700" dirty="0">
                <a:latin typeface="Arial"/>
                <a:cs typeface="Arial"/>
              </a:rPr>
              <a:t>that end- 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systolic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volume</a:t>
            </a:r>
            <a:r>
              <a:rPr sz="2700" dirty="0">
                <a:latin typeface="Arial"/>
                <a:cs typeface="Arial"/>
              </a:rPr>
              <a:t> can</a:t>
            </a:r>
            <a:r>
              <a:rPr sz="2700" spc="-5" dirty="0">
                <a:latin typeface="Arial"/>
                <a:cs typeface="Arial"/>
              </a:rPr>
              <a:t> be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smaller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than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normal;</a:t>
            </a:r>
            <a:endParaRPr sz="2700">
              <a:latin typeface="Arial"/>
              <a:cs typeface="Arial"/>
            </a:endParaRPr>
          </a:p>
          <a:p>
            <a:pPr marL="355600" marR="22860" indent="-342900">
              <a:lnSpc>
                <a:spcPts val="2920"/>
              </a:lnSpc>
              <a:spcBef>
                <a:spcPts val="590"/>
              </a:spcBef>
              <a:buFont typeface="Arial"/>
              <a:buChar char="•"/>
              <a:tabLst>
                <a:tab pos="640080" algn="l"/>
                <a:tab pos="640715" algn="l"/>
              </a:tabLst>
            </a:pPr>
            <a:r>
              <a:rPr dirty="0"/>
              <a:t>	</a:t>
            </a:r>
            <a:r>
              <a:rPr sz="2700" dirty="0">
                <a:latin typeface="Arial"/>
                <a:cs typeface="Arial"/>
              </a:rPr>
              <a:t>End-systolic</a:t>
            </a:r>
            <a:r>
              <a:rPr sz="2700" spc="-3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volume</a:t>
            </a:r>
            <a:r>
              <a:rPr sz="2700" spc="-2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can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increase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if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the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heart </a:t>
            </a:r>
            <a:r>
              <a:rPr sz="2700" spc="-73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also</a:t>
            </a:r>
            <a:r>
              <a:rPr sz="270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goes</a:t>
            </a:r>
            <a:r>
              <a:rPr sz="270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into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systolic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failure.</a:t>
            </a:r>
            <a:endParaRPr sz="2700">
              <a:latin typeface="Arial"/>
              <a:cs typeface="Arial"/>
            </a:endParaRPr>
          </a:p>
          <a:p>
            <a:pPr marL="355600" marR="5080" indent="-342900">
              <a:lnSpc>
                <a:spcPct val="90000"/>
              </a:lnSpc>
              <a:spcBef>
                <a:spcPts val="555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There</a:t>
            </a:r>
            <a:r>
              <a:rPr sz="27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7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</a:t>
            </a:r>
            <a:r>
              <a:rPr sz="27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7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 </a:t>
            </a:r>
            <a:r>
              <a:rPr sz="27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true </a:t>
            </a:r>
            <a:r>
              <a:rPr sz="27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isovolumetric</a:t>
            </a:r>
            <a:r>
              <a:rPr sz="27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7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relaxation</a:t>
            </a:r>
            <a:r>
              <a:rPr sz="27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7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phase </a:t>
            </a:r>
            <a:r>
              <a:rPr sz="2700" spc="-73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because when </a:t>
            </a:r>
            <a:r>
              <a:rPr sz="2700" dirty="0">
                <a:latin typeface="Arial"/>
                <a:cs typeface="Arial"/>
              </a:rPr>
              <a:t>the </a:t>
            </a:r>
            <a:r>
              <a:rPr sz="2700" spc="-5" dirty="0">
                <a:latin typeface="Arial"/>
                <a:cs typeface="Arial"/>
              </a:rPr>
              <a:t>aortic </a:t>
            </a:r>
            <a:r>
              <a:rPr sz="2700" dirty="0">
                <a:latin typeface="Arial"/>
                <a:cs typeface="Arial"/>
              </a:rPr>
              <a:t>valve </a:t>
            </a:r>
            <a:r>
              <a:rPr sz="2700" spc="-5" dirty="0">
                <a:latin typeface="Arial"/>
                <a:cs typeface="Arial"/>
              </a:rPr>
              <a:t>closes and </a:t>
            </a:r>
            <a:r>
              <a:rPr sz="2700" dirty="0">
                <a:latin typeface="Arial"/>
                <a:cs typeface="Arial"/>
              </a:rPr>
              <a:t>the 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ventricle </a:t>
            </a:r>
            <a:r>
              <a:rPr sz="2700" spc="-5" dirty="0">
                <a:latin typeface="Arial"/>
                <a:cs typeface="Arial"/>
              </a:rPr>
              <a:t>begins </a:t>
            </a:r>
            <a:r>
              <a:rPr sz="2700" dirty="0">
                <a:latin typeface="Arial"/>
                <a:cs typeface="Arial"/>
              </a:rPr>
              <a:t>to </a:t>
            </a:r>
            <a:r>
              <a:rPr sz="2700" spc="-5" dirty="0">
                <a:latin typeface="Arial"/>
                <a:cs typeface="Arial"/>
              </a:rPr>
              <a:t>relax, </a:t>
            </a:r>
            <a:r>
              <a:rPr sz="2700" dirty="0">
                <a:latin typeface="Arial"/>
                <a:cs typeface="Arial"/>
              </a:rPr>
              <a:t>the </a:t>
            </a:r>
            <a:r>
              <a:rPr sz="2700" spc="-5" dirty="0">
                <a:latin typeface="Arial"/>
                <a:cs typeface="Arial"/>
              </a:rPr>
              <a:t>mitral </a:t>
            </a:r>
            <a:r>
              <a:rPr sz="2700" dirty="0">
                <a:latin typeface="Arial"/>
                <a:cs typeface="Arial"/>
              </a:rPr>
              <a:t>valve </a:t>
            </a:r>
            <a:r>
              <a:rPr sz="2700" spc="-5" dirty="0">
                <a:latin typeface="Arial"/>
                <a:cs typeface="Arial"/>
              </a:rPr>
              <a:t>is not </a:t>
            </a:r>
            <a:r>
              <a:rPr sz="270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completely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closed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so</a:t>
            </a:r>
            <a:r>
              <a:rPr sz="270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blood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continues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to </a:t>
            </a:r>
            <a:r>
              <a:rPr sz="2700" spc="-5" dirty="0">
                <a:latin typeface="Arial"/>
                <a:cs typeface="Arial"/>
              </a:rPr>
              <a:t>flow </a:t>
            </a:r>
            <a:r>
              <a:rPr sz="270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back into </a:t>
            </a:r>
            <a:r>
              <a:rPr sz="2700" dirty="0">
                <a:latin typeface="Arial"/>
                <a:cs typeface="Arial"/>
              </a:rPr>
              <a:t>the left </a:t>
            </a:r>
            <a:r>
              <a:rPr sz="2700" spc="-5" dirty="0">
                <a:latin typeface="Arial"/>
                <a:cs typeface="Arial"/>
              </a:rPr>
              <a:t>atrium as long </a:t>
            </a:r>
            <a:r>
              <a:rPr sz="2700" spc="-10" dirty="0">
                <a:latin typeface="Arial"/>
                <a:cs typeface="Arial"/>
              </a:rPr>
              <a:t>as 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intraventricular pressure </a:t>
            </a:r>
            <a:r>
              <a:rPr sz="2700" spc="-5" dirty="0">
                <a:latin typeface="Arial"/>
                <a:cs typeface="Arial"/>
              </a:rPr>
              <a:t>is greater than </a:t>
            </a:r>
            <a:r>
              <a:rPr sz="2700" dirty="0">
                <a:latin typeface="Arial"/>
                <a:cs typeface="Arial"/>
              </a:rPr>
              <a:t>left 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atrial </a:t>
            </a:r>
            <a:r>
              <a:rPr sz="2700" dirty="0">
                <a:latin typeface="Arial"/>
                <a:cs typeface="Arial"/>
              </a:rPr>
              <a:t>pressure</a:t>
            </a:r>
            <a:endParaRPr sz="2700">
              <a:latin typeface="Arial"/>
              <a:cs typeface="Arial"/>
            </a:endParaRPr>
          </a:p>
          <a:p>
            <a:pPr marL="735965" indent="-723900">
              <a:lnSpc>
                <a:spcPct val="100000"/>
              </a:lnSpc>
              <a:spcBef>
                <a:spcPts val="275"/>
              </a:spcBef>
              <a:buChar char="•"/>
              <a:tabLst>
                <a:tab pos="735965" algn="l"/>
                <a:tab pos="736600" algn="l"/>
              </a:tabLst>
            </a:pPr>
            <a:r>
              <a:rPr sz="2700" dirty="0">
                <a:latin typeface="Arial"/>
                <a:cs typeface="Arial"/>
              </a:rPr>
              <a:t>Further</a:t>
            </a:r>
            <a:r>
              <a:rPr sz="2700" spc="-2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decreasing</a:t>
            </a:r>
            <a:r>
              <a:rPr sz="2700" spc="-4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ventricular</a:t>
            </a:r>
            <a:r>
              <a:rPr sz="2700" spc="-3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volume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7450" y="515238"/>
            <a:ext cx="42297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Mitral</a:t>
            </a:r>
            <a:r>
              <a:rPr spc="-25" dirty="0"/>
              <a:t> </a:t>
            </a:r>
            <a:r>
              <a:rPr spc="-5" dirty="0"/>
              <a:t>regurgitation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0402" y="1525651"/>
            <a:ext cx="7979409" cy="5010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During ventricular diastolic </a:t>
            </a:r>
            <a:r>
              <a:rPr sz="2600" spc="-5" dirty="0">
                <a:latin typeface="Arial"/>
                <a:cs typeface="Arial"/>
              </a:rPr>
              <a:t>filling, </a:t>
            </a:r>
            <a:r>
              <a:rPr sz="2600" dirty="0">
                <a:latin typeface="Arial"/>
                <a:cs typeface="Arial"/>
              </a:rPr>
              <a:t>the elevated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pressure within the left atrium is transmitted </a:t>
            </a:r>
            <a:r>
              <a:rPr sz="2600" spc="-5" dirty="0">
                <a:latin typeface="Arial"/>
                <a:cs typeface="Arial"/>
              </a:rPr>
              <a:t>to </a:t>
            </a:r>
            <a:r>
              <a:rPr sz="2600" dirty="0">
                <a:latin typeface="Arial"/>
                <a:cs typeface="Arial"/>
              </a:rPr>
              <a:t>the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left ventricle during </a:t>
            </a:r>
            <a:r>
              <a:rPr sz="2600" spc="-5" dirty="0">
                <a:latin typeface="Arial"/>
                <a:cs typeface="Arial"/>
              </a:rPr>
              <a:t>filling </a:t>
            </a:r>
            <a:r>
              <a:rPr sz="2600" dirty="0">
                <a:latin typeface="Arial"/>
                <a:cs typeface="Arial"/>
              </a:rPr>
              <a:t>so that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left ventricular 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end-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diastolic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volume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(and pressure)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increases.</a:t>
            </a:r>
            <a:endParaRPr sz="2600">
              <a:latin typeface="Arial"/>
              <a:cs typeface="Arial"/>
            </a:endParaRPr>
          </a:p>
          <a:p>
            <a:pPr marL="355600" marR="153670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15" dirty="0">
                <a:latin typeface="Arial"/>
                <a:cs typeface="Arial"/>
              </a:rPr>
              <a:t>Ventricular </a:t>
            </a:r>
            <a:r>
              <a:rPr sz="2600" dirty="0">
                <a:latin typeface="Arial"/>
                <a:cs typeface="Arial"/>
              </a:rPr>
              <a:t>end-diastolic volume is also increased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because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chronic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mitral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regurgitation the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ventricle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anatomically dilates (remodels) so that ventricular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compliance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 elevated</a:t>
            </a:r>
            <a:endParaRPr sz="2600">
              <a:latin typeface="Arial"/>
              <a:cs typeface="Arial"/>
            </a:endParaRPr>
          </a:p>
          <a:p>
            <a:pPr marL="355600" marR="172720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Because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forward flow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into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aorta is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reduced,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net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stroke volume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falls.</a:t>
            </a:r>
            <a:endParaRPr sz="2600">
              <a:latin typeface="Arial"/>
              <a:cs typeface="Arial"/>
            </a:endParaRPr>
          </a:p>
          <a:p>
            <a:pPr marL="355600" marR="229235" indent="-342900">
              <a:lnSpc>
                <a:spcPct val="100000"/>
              </a:lnSpc>
              <a:spcBef>
                <a:spcPts val="60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Eventually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increased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end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diastolic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volume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leads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increased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afterload.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7450" y="433781"/>
            <a:ext cx="42310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Mitral</a:t>
            </a:r>
            <a:r>
              <a:rPr spc="-20" dirty="0"/>
              <a:t> </a:t>
            </a:r>
            <a:r>
              <a:rPr spc="-5" dirty="0"/>
              <a:t>regurgitation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11935"/>
            <a:ext cx="7900034" cy="4782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631190" algn="l"/>
                <a:tab pos="631825" algn="l"/>
              </a:tabLst>
            </a:pPr>
            <a:r>
              <a:rPr dirty="0"/>
              <a:t>	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Left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ventricle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volume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increases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progressively</a:t>
            </a:r>
            <a:r>
              <a:rPr sz="2600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with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time as the severity of the regurgitation increases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contractile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function deteriorates.</a:t>
            </a:r>
            <a:endParaRPr sz="2600">
              <a:latin typeface="Arial"/>
              <a:cs typeface="Arial"/>
            </a:endParaRPr>
          </a:p>
          <a:p>
            <a:pPr marL="631190" indent="-619125">
              <a:lnSpc>
                <a:spcPct val="100000"/>
              </a:lnSpc>
              <a:spcBef>
                <a:spcPts val="625"/>
              </a:spcBef>
              <a:buChar char="•"/>
              <a:tabLst>
                <a:tab pos="631190" algn="l"/>
                <a:tab pos="63182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Forward</a:t>
            </a:r>
            <a:r>
              <a:rPr sz="26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cardiac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output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falls.</a:t>
            </a:r>
            <a:endParaRPr sz="2600">
              <a:latin typeface="Arial"/>
              <a:cs typeface="Arial"/>
            </a:endParaRPr>
          </a:p>
          <a:p>
            <a:pPr marL="355600" marR="185420" indent="-34353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539750" algn="l"/>
                <a:tab pos="540385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Left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ventricle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end diastolic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pressure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does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not </a:t>
            </a:r>
            <a:r>
              <a:rPr sz="2600" spc="-5" dirty="0">
                <a:latin typeface="Arial"/>
                <a:cs typeface="Arial"/>
              </a:rPr>
              <a:t>rise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until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late.</a:t>
            </a:r>
            <a:endParaRPr sz="2600">
              <a:latin typeface="Arial"/>
              <a:cs typeface="Arial"/>
            </a:endParaRPr>
          </a:p>
          <a:p>
            <a:pPr marL="355600" marR="203835" indent="-343535">
              <a:lnSpc>
                <a:spcPct val="100000"/>
              </a:lnSpc>
              <a:spcBef>
                <a:spcPts val="62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Anticoagulation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either warfarin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 a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direct oral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heparin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agent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should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provided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if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intervenes</a:t>
            </a:r>
            <a:endParaRPr sz="2600">
              <a:latin typeface="Arial"/>
              <a:cs typeface="Arial"/>
            </a:endParaRPr>
          </a:p>
          <a:p>
            <a:pPr marL="355600" marR="349885" indent="-34353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631190" algn="l"/>
                <a:tab pos="631825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Do not use in rheumatic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heart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disease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 with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mechanical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-10" dirty="0">
                <a:latin typeface="Arial"/>
                <a:cs typeface="Arial"/>
              </a:rPr>
              <a:t>Avoid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isometric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exercise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7450" y="433781"/>
            <a:ext cx="42310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Mitral</a:t>
            </a:r>
            <a:r>
              <a:rPr spc="-20" dirty="0"/>
              <a:t> </a:t>
            </a:r>
            <a:r>
              <a:rPr spc="-5" dirty="0"/>
              <a:t>regurgitation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8352" y="1689354"/>
            <a:ext cx="7632700" cy="3634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245745" indent="-342900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Fatigue and dyspnea as cardiac output falls and </a:t>
            </a:r>
            <a:r>
              <a:rPr sz="2600" spc="-7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pulmonary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pressures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rise</a:t>
            </a:r>
            <a:endParaRPr sz="2600"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spcBef>
                <a:spcPts val="665"/>
              </a:spcBef>
              <a:buChar char="•"/>
              <a:tabLst>
                <a:tab pos="355600" algn="l"/>
              </a:tabLst>
            </a:pPr>
            <a:r>
              <a:rPr sz="2800" spc="-105" dirty="0">
                <a:latin typeface="Arial"/>
                <a:cs typeface="Arial"/>
              </a:rPr>
              <a:t>LV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compliance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often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increased</a:t>
            </a:r>
            <a:endParaRPr sz="2800">
              <a:latin typeface="Arial"/>
              <a:cs typeface="Arial"/>
            </a:endParaRPr>
          </a:p>
          <a:p>
            <a:pPr marL="354965" marR="332105" indent="-342900" algn="just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</a:tabLst>
            </a:pPr>
            <a:r>
              <a:rPr sz="2800" spc="-105" dirty="0">
                <a:latin typeface="Arial"/>
                <a:cs typeface="Arial"/>
              </a:rPr>
              <a:t>LV </a:t>
            </a:r>
            <a:r>
              <a:rPr sz="2800" spc="-5" dirty="0">
                <a:latin typeface="Arial"/>
                <a:cs typeface="Arial"/>
              </a:rPr>
              <a:t>diastolic pressure </a:t>
            </a:r>
            <a:r>
              <a:rPr sz="2800" dirty="0">
                <a:latin typeface="Arial"/>
                <a:cs typeface="Arial"/>
              </a:rPr>
              <a:t>does not increase </a:t>
            </a:r>
            <a:r>
              <a:rPr sz="2800" spc="-5" dirty="0">
                <a:latin typeface="Arial"/>
                <a:cs typeface="Arial"/>
              </a:rPr>
              <a:t>until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late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 the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course.</a:t>
            </a:r>
            <a:endParaRPr sz="2800">
              <a:latin typeface="Arial"/>
              <a:cs typeface="Arial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The regurgitant volume </a:t>
            </a:r>
            <a:r>
              <a:rPr sz="2800" dirty="0">
                <a:latin typeface="Arial"/>
                <a:cs typeface="Arial"/>
              </a:rPr>
              <a:t>varies </a:t>
            </a:r>
            <a:r>
              <a:rPr sz="2800" spc="-5" dirty="0">
                <a:latin typeface="Arial"/>
                <a:cs typeface="Arial"/>
              </a:rPr>
              <a:t>directly with the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LV </a:t>
            </a:r>
            <a:r>
              <a:rPr sz="2800" dirty="0">
                <a:latin typeface="Arial"/>
                <a:cs typeface="Arial"/>
              </a:rPr>
              <a:t>systolic </a:t>
            </a:r>
            <a:r>
              <a:rPr sz="2800" spc="-5" dirty="0">
                <a:latin typeface="Arial"/>
                <a:cs typeface="Arial"/>
              </a:rPr>
              <a:t>pressure </a:t>
            </a:r>
            <a:r>
              <a:rPr sz="2800" dirty="0">
                <a:latin typeface="Arial"/>
                <a:cs typeface="Arial"/>
              </a:rPr>
              <a:t>and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area </a:t>
            </a:r>
            <a:r>
              <a:rPr sz="2800" spc="-5" dirty="0">
                <a:latin typeface="Arial"/>
                <a:cs typeface="Arial"/>
              </a:rPr>
              <a:t>of the valve 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opening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7450" y="515238"/>
            <a:ext cx="42297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Mitral</a:t>
            </a:r>
            <a:r>
              <a:rPr spc="-25" dirty="0"/>
              <a:t> </a:t>
            </a:r>
            <a:r>
              <a:rPr spc="-5" dirty="0"/>
              <a:t>regurgitation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3551377"/>
            <a:ext cx="14160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253718"/>
            <a:ext cx="7752080" cy="478155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Infarction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10-20%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cases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developed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countries</a:t>
            </a:r>
            <a:endParaRPr sz="2600">
              <a:latin typeface="Arial"/>
              <a:cs typeface="Arial"/>
            </a:endParaRPr>
          </a:p>
          <a:p>
            <a:pPr marL="355600" marR="54610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902335" algn="l"/>
                <a:tab pos="902969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The anterolateral papillary muscle has a dual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blood supply from </a:t>
            </a:r>
            <a:r>
              <a:rPr sz="2600" spc="-5" dirty="0">
                <a:latin typeface="Arial"/>
                <a:cs typeface="Arial"/>
              </a:rPr>
              <a:t>the </a:t>
            </a:r>
            <a:r>
              <a:rPr sz="2600" dirty="0">
                <a:latin typeface="Arial"/>
                <a:cs typeface="Arial"/>
              </a:rPr>
              <a:t>left anterior descending and </a:t>
            </a:r>
            <a:r>
              <a:rPr sz="2600" spc="-7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left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circumflex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arteries.</a:t>
            </a:r>
            <a:endParaRPr sz="2600">
              <a:latin typeface="Arial"/>
              <a:cs typeface="Arial"/>
            </a:endParaRPr>
          </a:p>
          <a:p>
            <a:pPr marL="355600" marR="5080" indent="454025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The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posteromedial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muscle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has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 singular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blood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supply from </a:t>
            </a:r>
            <a:r>
              <a:rPr sz="2600" spc="-5" dirty="0">
                <a:latin typeface="Arial"/>
                <a:cs typeface="Arial"/>
              </a:rPr>
              <a:t>the </a:t>
            </a:r>
            <a:r>
              <a:rPr sz="2600" dirty="0">
                <a:latin typeface="Arial"/>
                <a:cs typeface="Arial"/>
              </a:rPr>
              <a:t>right or dominant left circumflex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coronary</a:t>
            </a:r>
            <a:r>
              <a:rPr sz="2600" spc="-30" dirty="0">
                <a:latin typeface="Arial"/>
                <a:cs typeface="Arial"/>
              </a:rPr>
              <a:t> artery.</a:t>
            </a:r>
            <a:endParaRPr sz="2600">
              <a:latin typeface="Arial"/>
              <a:cs typeface="Arial"/>
            </a:endParaRPr>
          </a:p>
          <a:p>
            <a:pPr marL="355600" marR="93345" indent="-34353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440690" algn="l"/>
                <a:tab pos="441325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Thus, ischemic mitral valve regurgitation is more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common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following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inferior-posterior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rather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than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anterior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myocardial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infarction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68961"/>
            <a:ext cx="9138285" cy="9525"/>
          </a:xfrm>
          <a:custGeom>
            <a:avLst/>
            <a:gdLst/>
            <a:ahLst/>
            <a:cxnLst/>
            <a:rect l="l" t="t" r="r" b="b"/>
            <a:pathLst>
              <a:path w="9138285" h="9525">
                <a:moveTo>
                  <a:pt x="9137904" y="0"/>
                </a:moveTo>
                <a:lnTo>
                  <a:pt x="0" y="0"/>
                </a:lnTo>
                <a:lnTo>
                  <a:pt x="0" y="9524"/>
                </a:lnTo>
                <a:lnTo>
                  <a:pt x="9137904" y="9524"/>
                </a:lnTo>
                <a:lnTo>
                  <a:pt x="913790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2815" y="6259169"/>
            <a:ext cx="62636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Citation: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ISCHEMIC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MITRAL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REGURGITATION, Fuster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V,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Harrington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RA,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Narula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J,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Eapen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ZJ.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Hurst's</a:t>
            </a:r>
            <a:r>
              <a:rPr sz="800" i="1" dirty="0">
                <a:latin typeface="Arial"/>
                <a:cs typeface="Arial"/>
              </a:rPr>
              <a:t> The</a:t>
            </a:r>
            <a:r>
              <a:rPr sz="800" i="1" spc="2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Heart,</a:t>
            </a:r>
            <a:r>
              <a:rPr sz="800" i="1" spc="2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14e;</a:t>
            </a:r>
            <a:r>
              <a:rPr sz="800" i="1" spc="4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2017.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Available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at: 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https://accessmedicine.mhmedical.com/content.aspx?bookid=2046&amp;sectionid=176557719</a:t>
            </a:r>
            <a:r>
              <a:rPr sz="800" spc="6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Accessed:</a:t>
            </a:r>
            <a:r>
              <a:rPr sz="800" spc="-5" dirty="0">
                <a:latin typeface="Arial"/>
                <a:cs typeface="Arial"/>
              </a:rPr>
              <a:t> April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22,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2020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Copyright</a:t>
            </a:r>
            <a:r>
              <a:rPr sz="800" spc="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99999"/>
                </a:solidFill>
                <a:latin typeface="Arial"/>
                <a:cs typeface="Arial"/>
              </a:rPr>
              <a:t>©</a:t>
            </a:r>
            <a:r>
              <a:rPr sz="800" spc="10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2020</a:t>
            </a:r>
            <a:r>
              <a:rPr sz="800" spc="3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McGraw-Hill</a:t>
            </a:r>
            <a:r>
              <a:rPr sz="800" spc="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Education.</a:t>
            </a:r>
            <a:r>
              <a:rPr sz="800" spc="1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99999"/>
                </a:solidFill>
                <a:latin typeface="Arial"/>
                <a:cs typeface="Arial"/>
              </a:rPr>
              <a:t>All</a:t>
            </a:r>
            <a:r>
              <a:rPr sz="800" spc="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rights</a:t>
            </a:r>
            <a:r>
              <a:rPr sz="800" spc="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reserved</a:t>
            </a:r>
            <a:endParaRPr sz="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731" y="6269735"/>
            <a:ext cx="451104" cy="4495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77774" y="5154295"/>
            <a:ext cx="8668385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Mechanisms </a:t>
            </a:r>
            <a:r>
              <a:rPr sz="1000" spc="-10" dirty="0">
                <a:latin typeface="Arial"/>
                <a:cs typeface="Arial"/>
              </a:rPr>
              <a:t>of </a:t>
            </a:r>
            <a:r>
              <a:rPr sz="1000" spc="-5" dirty="0">
                <a:latin typeface="Arial"/>
                <a:cs typeface="Arial"/>
              </a:rPr>
              <a:t>ischemic </a:t>
            </a:r>
            <a:r>
              <a:rPr sz="1000" dirty="0">
                <a:latin typeface="Arial"/>
                <a:cs typeface="Arial"/>
              </a:rPr>
              <a:t>mitral </a:t>
            </a:r>
            <a:r>
              <a:rPr sz="1000" spc="-5" dirty="0">
                <a:latin typeface="Arial"/>
                <a:cs typeface="Arial"/>
              </a:rPr>
              <a:t>regurgitation </a:t>
            </a:r>
            <a:r>
              <a:rPr sz="1000" dirty="0">
                <a:latin typeface="Arial"/>
                <a:cs typeface="Arial"/>
              </a:rPr>
              <a:t>(MR). </a:t>
            </a:r>
            <a:r>
              <a:rPr sz="1000" spc="-5" dirty="0">
                <a:latin typeface="Arial"/>
                <a:cs typeface="Arial"/>
              </a:rPr>
              <a:t>Panel A demonstrates </a:t>
            </a:r>
            <a:r>
              <a:rPr sz="1000" dirty="0">
                <a:latin typeface="Arial"/>
                <a:cs typeface="Arial"/>
              </a:rPr>
              <a:t>normal mitral </a:t>
            </a:r>
            <a:r>
              <a:rPr sz="1000" spc="-10" dirty="0">
                <a:latin typeface="Arial"/>
                <a:cs typeface="Arial"/>
              </a:rPr>
              <a:t>valve and </a:t>
            </a:r>
            <a:r>
              <a:rPr sz="1000" spc="-5" dirty="0">
                <a:latin typeface="Arial"/>
                <a:cs typeface="Arial"/>
              </a:rPr>
              <a:t>left ventricle (LV) anatomy. Panel B demonstrates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mechanisms </a:t>
            </a:r>
            <a:r>
              <a:rPr sz="1000" spc="-10" dirty="0">
                <a:latin typeface="Arial"/>
                <a:cs typeface="Arial"/>
              </a:rPr>
              <a:t>of </a:t>
            </a:r>
            <a:r>
              <a:rPr sz="1000" spc="-5" dirty="0">
                <a:latin typeface="Arial"/>
                <a:cs typeface="Arial"/>
              </a:rPr>
              <a:t>ischemic </a:t>
            </a:r>
            <a:r>
              <a:rPr sz="1000" spc="-10" dirty="0">
                <a:latin typeface="Arial"/>
                <a:cs typeface="Arial"/>
              </a:rPr>
              <a:t>MR </a:t>
            </a:r>
            <a:r>
              <a:rPr sz="1000" spc="-5" dirty="0">
                <a:latin typeface="Arial"/>
                <a:cs typeface="Arial"/>
              </a:rPr>
              <a:t>following postero-basal myocardial infarction (MI) where regional LV remodeling results </a:t>
            </a:r>
            <a:r>
              <a:rPr sz="1000" spc="-10" dirty="0">
                <a:latin typeface="Arial"/>
                <a:cs typeface="Arial"/>
              </a:rPr>
              <a:t>in </a:t>
            </a:r>
            <a:r>
              <a:rPr sz="1000" spc="-5" dirty="0">
                <a:latin typeface="Arial"/>
                <a:cs typeface="Arial"/>
              </a:rPr>
              <a:t>displacement </a:t>
            </a:r>
            <a:r>
              <a:rPr sz="1000" spc="-10" dirty="0">
                <a:latin typeface="Arial"/>
                <a:cs typeface="Arial"/>
              </a:rPr>
              <a:t>of the </a:t>
            </a:r>
            <a:r>
              <a:rPr sz="1000" spc="-5" dirty="0">
                <a:latin typeface="Arial"/>
                <a:cs typeface="Arial"/>
              </a:rPr>
              <a:t>posteromedial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papillary </a:t>
            </a:r>
            <a:r>
              <a:rPr sz="1000" dirty="0">
                <a:latin typeface="Arial"/>
                <a:cs typeface="Arial"/>
              </a:rPr>
              <a:t>muscle </a:t>
            </a:r>
            <a:r>
              <a:rPr sz="1000" spc="-10" dirty="0">
                <a:latin typeface="Arial"/>
                <a:cs typeface="Arial"/>
              </a:rPr>
              <a:t>with </a:t>
            </a:r>
            <a:r>
              <a:rPr sz="1000" dirty="0">
                <a:latin typeface="Arial"/>
                <a:cs typeface="Arial"/>
              </a:rPr>
              <a:t>asymmetric </a:t>
            </a:r>
            <a:r>
              <a:rPr sz="1000" spc="-5" dirty="0">
                <a:latin typeface="Arial"/>
                <a:cs typeface="Arial"/>
              </a:rPr>
              <a:t>tethering </a:t>
            </a:r>
            <a:r>
              <a:rPr sz="1000" spc="-10" dirty="0">
                <a:latin typeface="Arial"/>
                <a:cs typeface="Arial"/>
              </a:rPr>
              <a:t>of the </a:t>
            </a:r>
            <a:r>
              <a:rPr sz="1000" spc="-5" dirty="0">
                <a:latin typeface="Arial"/>
                <a:cs typeface="Arial"/>
              </a:rPr>
              <a:t>posterior </a:t>
            </a:r>
            <a:r>
              <a:rPr sz="1000" dirty="0">
                <a:latin typeface="Arial"/>
                <a:cs typeface="Arial"/>
              </a:rPr>
              <a:t>mitral </a:t>
            </a:r>
            <a:r>
              <a:rPr sz="1000" spc="-5" dirty="0">
                <a:latin typeface="Arial"/>
                <a:cs typeface="Arial"/>
              </a:rPr>
              <a:t>leaflet </a:t>
            </a:r>
            <a:r>
              <a:rPr sz="1000" spc="-10" dirty="0">
                <a:latin typeface="Arial"/>
                <a:cs typeface="Arial"/>
              </a:rPr>
              <a:t>and </a:t>
            </a:r>
            <a:r>
              <a:rPr sz="1000" spc="-5" dirty="0">
                <a:latin typeface="Arial"/>
                <a:cs typeface="Arial"/>
              </a:rPr>
              <a:t>eccentric MR. Panel C illustrates mechanism </a:t>
            </a:r>
            <a:r>
              <a:rPr sz="1000" spc="-10" dirty="0">
                <a:latin typeface="Arial"/>
                <a:cs typeface="Arial"/>
              </a:rPr>
              <a:t>of MR </a:t>
            </a:r>
            <a:r>
              <a:rPr sz="1000" spc="-5" dirty="0">
                <a:latin typeface="Arial"/>
                <a:cs typeface="Arial"/>
              </a:rPr>
              <a:t>following an anterior </a:t>
            </a:r>
            <a:r>
              <a:rPr sz="1000" spc="-10" dirty="0">
                <a:latin typeface="Arial"/>
                <a:cs typeface="Arial"/>
              </a:rPr>
              <a:t>MI 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where </a:t>
            </a:r>
            <a:r>
              <a:rPr sz="1000" spc="-5" dirty="0">
                <a:latin typeface="Arial"/>
                <a:cs typeface="Arial"/>
              </a:rPr>
              <a:t>global LV remodeling causes apical </a:t>
            </a:r>
            <a:r>
              <a:rPr sz="1000" spc="-10" dirty="0">
                <a:latin typeface="Arial"/>
                <a:cs typeface="Arial"/>
              </a:rPr>
              <a:t>and </a:t>
            </a:r>
            <a:r>
              <a:rPr sz="1000" spc="-5" dirty="0">
                <a:latin typeface="Arial"/>
                <a:cs typeface="Arial"/>
              </a:rPr>
              <a:t>lateral displacement </a:t>
            </a:r>
            <a:r>
              <a:rPr sz="1000" spc="-10" dirty="0">
                <a:latin typeface="Arial"/>
                <a:cs typeface="Arial"/>
              </a:rPr>
              <a:t>of both </a:t>
            </a:r>
            <a:r>
              <a:rPr sz="1000" spc="-5" dirty="0">
                <a:latin typeface="Arial"/>
                <a:cs typeface="Arial"/>
              </a:rPr>
              <a:t>papillary </a:t>
            </a:r>
            <a:r>
              <a:rPr sz="1000" dirty="0">
                <a:latin typeface="Arial"/>
                <a:cs typeface="Arial"/>
              </a:rPr>
              <a:t>muscles; </a:t>
            </a:r>
            <a:r>
              <a:rPr sz="1000" spc="-5" dirty="0">
                <a:latin typeface="Arial"/>
                <a:cs typeface="Arial"/>
              </a:rPr>
              <a:t>subsequent symmetric tethering </a:t>
            </a:r>
            <a:r>
              <a:rPr sz="1000" spc="-10" dirty="0">
                <a:latin typeface="Arial"/>
                <a:cs typeface="Arial"/>
              </a:rPr>
              <a:t>of both </a:t>
            </a:r>
            <a:r>
              <a:rPr sz="1000" dirty="0">
                <a:latin typeface="Arial"/>
                <a:cs typeface="Arial"/>
              </a:rPr>
              <a:t>mitral </a:t>
            </a:r>
            <a:r>
              <a:rPr sz="1000" spc="-5" dirty="0">
                <a:latin typeface="Arial"/>
                <a:cs typeface="Arial"/>
              </a:rPr>
              <a:t>leaflets </a:t>
            </a:r>
            <a:r>
              <a:rPr sz="1000" spc="-10" dirty="0">
                <a:latin typeface="Arial"/>
                <a:cs typeface="Arial"/>
              </a:rPr>
              <a:t>and </a:t>
            </a:r>
            <a:r>
              <a:rPr sz="1000" spc="-5" dirty="0">
                <a:latin typeface="Arial"/>
                <a:cs typeface="Arial"/>
              </a:rPr>
              <a:t> annular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dilatation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generate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central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MR.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Ao, Aortic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root; </a:t>
            </a:r>
            <a:r>
              <a:rPr sz="1000" spc="-10" dirty="0">
                <a:latin typeface="Arial"/>
                <a:cs typeface="Arial"/>
              </a:rPr>
              <a:t>LA,</a:t>
            </a:r>
            <a:r>
              <a:rPr sz="1000" spc="-5" dirty="0">
                <a:latin typeface="Arial"/>
                <a:cs typeface="Arial"/>
              </a:rPr>
              <a:t> left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atrium.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83791" y="990600"/>
            <a:ext cx="6376416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7450" y="433781"/>
            <a:ext cx="42310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Mitral</a:t>
            </a:r>
            <a:r>
              <a:rPr spc="-20" dirty="0"/>
              <a:t> </a:t>
            </a:r>
            <a:r>
              <a:rPr spc="-5" dirty="0"/>
              <a:t>regurgitation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11935"/>
            <a:ext cx="7759065" cy="4861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Diuretics and intravenous vasodilators in </a:t>
            </a:r>
            <a:r>
              <a:rPr sz="2600" spc="-5" dirty="0">
                <a:latin typeface="Arial"/>
                <a:cs typeface="Arial"/>
              </a:rPr>
              <a:t>the </a:t>
            </a:r>
            <a:r>
              <a:rPr sz="2600" dirty="0">
                <a:latin typeface="Arial"/>
                <a:cs typeface="Arial"/>
              </a:rPr>
              <a:t>event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papillary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muscle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rupture</a:t>
            </a:r>
            <a:endParaRPr sz="2600">
              <a:latin typeface="Arial"/>
              <a:cs typeface="Arial"/>
            </a:endParaRPr>
          </a:p>
          <a:p>
            <a:pPr marL="724535" indent="-712470">
              <a:lnSpc>
                <a:spcPct val="100000"/>
              </a:lnSpc>
              <a:spcBef>
                <a:spcPts val="625"/>
              </a:spcBef>
              <a:buChar char="•"/>
              <a:tabLst>
                <a:tab pos="724535" algn="l"/>
                <a:tab pos="725170" algn="l"/>
              </a:tabLst>
            </a:pPr>
            <a:r>
              <a:rPr sz="2600" dirty="0">
                <a:latin typeface="Arial"/>
                <a:cs typeface="Arial"/>
              </a:rPr>
              <a:t>Immediate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replacement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Surgical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intervention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mitral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repair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if:</a:t>
            </a:r>
            <a:endParaRPr sz="2600">
              <a:latin typeface="Arial"/>
              <a:cs typeface="Arial"/>
            </a:endParaRPr>
          </a:p>
          <a:p>
            <a:pPr marL="539750" indent="-527685">
              <a:lnSpc>
                <a:spcPct val="100000"/>
              </a:lnSpc>
              <a:spcBef>
                <a:spcPts val="625"/>
              </a:spcBef>
              <a:buChar char="•"/>
              <a:tabLst>
                <a:tab pos="539750" algn="l"/>
                <a:tab pos="540385" algn="l"/>
              </a:tabLst>
            </a:pPr>
            <a:r>
              <a:rPr sz="2600" dirty="0">
                <a:latin typeface="Arial"/>
                <a:cs typeface="Arial"/>
              </a:rPr>
              <a:t>Recent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onset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atrial </a:t>
            </a:r>
            <a:r>
              <a:rPr sz="2600" spc="-5" dirty="0">
                <a:latin typeface="Arial"/>
                <a:cs typeface="Arial"/>
              </a:rPr>
              <a:t>fibrillation</a:t>
            </a:r>
            <a:endParaRPr sz="2600">
              <a:latin typeface="Arial"/>
              <a:cs typeface="Arial"/>
            </a:endParaRPr>
          </a:p>
          <a:p>
            <a:pPr marL="539750" indent="-527685">
              <a:lnSpc>
                <a:spcPct val="100000"/>
              </a:lnSpc>
              <a:spcBef>
                <a:spcPts val="625"/>
              </a:spcBef>
              <a:buChar char="•"/>
              <a:tabLst>
                <a:tab pos="539750" algn="l"/>
                <a:tab pos="540385" algn="l"/>
              </a:tabLst>
            </a:pPr>
            <a:r>
              <a:rPr sz="2600" dirty="0">
                <a:latin typeface="Arial"/>
                <a:cs typeface="Arial"/>
              </a:rPr>
              <a:t>Pulmonary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hypertension</a:t>
            </a:r>
            <a:endParaRPr sz="2600">
              <a:latin typeface="Arial"/>
              <a:cs typeface="Arial"/>
            </a:endParaRPr>
          </a:p>
          <a:p>
            <a:pPr marL="539750" indent="-527685">
              <a:lnSpc>
                <a:spcPct val="100000"/>
              </a:lnSpc>
              <a:spcBef>
                <a:spcPts val="625"/>
              </a:spcBef>
              <a:buChar char="•"/>
              <a:tabLst>
                <a:tab pos="539750" algn="l"/>
                <a:tab pos="540385" algn="l"/>
              </a:tabLst>
            </a:pPr>
            <a:r>
              <a:rPr sz="2600" dirty="0">
                <a:latin typeface="Arial"/>
                <a:cs typeface="Arial"/>
              </a:rPr>
              <a:t>Progressive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spc="-95" dirty="0">
                <a:latin typeface="Arial"/>
                <a:cs typeface="Arial"/>
              </a:rPr>
              <a:t>LV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dysfunction</a:t>
            </a:r>
            <a:endParaRPr sz="2600">
              <a:latin typeface="Arial"/>
              <a:cs typeface="Arial"/>
            </a:endParaRPr>
          </a:p>
          <a:p>
            <a:pPr marL="355600" marR="542925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  <a:tab pos="2247900" algn="l"/>
              </a:tabLst>
            </a:pPr>
            <a:r>
              <a:rPr sz="2600" dirty="0">
                <a:latin typeface="Arial"/>
                <a:cs typeface="Arial"/>
              </a:rPr>
              <a:t>With ischemic disease, annuloplasty with an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undersized,	rigid ring, or chord sparing valve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replacement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 simultaneous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coronary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artery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revascularization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7166" y="515238"/>
            <a:ext cx="76479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Degenerative</a:t>
            </a:r>
            <a:r>
              <a:rPr spc="25" dirty="0"/>
              <a:t> </a:t>
            </a:r>
            <a:r>
              <a:rPr spc="-5" dirty="0"/>
              <a:t>mitral</a:t>
            </a:r>
            <a:r>
              <a:rPr spc="5" dirty="0"/>
              <a:t> </a:t>
            </a:r>
            <a:r>
              <a:rPr spc="-5" dirty="0"/>
              <a:t>valve</a:t>
            </a:r>
            <a:r>
              <a:rPr dirty="0"/>
              <a:t> </a:t>
            </a:r>
            <a:r>
              <a:rPr spc="-5" dirty="0"/>
              <a:t>disease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27621"/>
            <a:ext cx="7865109" cy="454406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2600" u="sng" spc="-1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spectrum</a:t>
            </a:r>
            <a:r>
              <a:rPr sz="2600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lesions</a:t>
            </a:r>
            <a:endParaRPr sz="2600">
              <a:latin typeface="Arial"/>
              <a:cs typeface="Arial"/>
            </a:endParaRPr>
          </a:p>
          <a:p>
            <a:pPr marL="355600" marR="608965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Simple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chordal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rupture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involving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prolapse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an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isolated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segment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an otherwise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normal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</a:t>
            </a:r>
            <a:endParaRPr sz="2600">
              <a:latin typeface="Arial"/>
              <a:cs typeface="Arial"/>
            </a:endParaRPr>
          </a:p>
          <a:p>
            <a:pPr marL="815975" indent="-803910">
              <a:lnSpc>
                <a:spcPct val="100000"/>
              </a:lnSpc>
              <a:spcBef>
                <a:spcPts val="625"/>
              </a:spcBef>
              <a:buChar char="•"/>
              <a:tabLst>
                <a:tab pos="815975" algn="l"/>
                <a:tab pos="816610" algn="l"/>
              </a:tabLst>
            </a:pPr>
            <a:r>
              <a:rPr sz="2600" dirty="0">
                <a:latin typeface="Arial"/>
                <a:cs typeface="Arial"/>
              </a:rPr>
              <a:t>P2 or </a:t>
            </a:r>
            <a:r>
              <a:rPr sz="2600" spc="-5" dirty="0">
                <a:latin typeface="Arial"/>
                <a:cs typeface="Arial"/>
              </a:rPr>
              <a:t>the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middle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scallop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the posterior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leaflet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Multi-segment prolapse </a:t>
            </a:r>
            <a:r>
              <a:rPr sz="2600" dirty="0">
                <a:latin typeface="Arial"/>
                <a:cs typeface="Arial"/>
              </a:rPr>
              <a:t>involving one or both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leaflets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a valve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 significant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excess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tissue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large annular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size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3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Two</a:t>
            </a:r>
            <a:r>
              <a:rPr sz="2600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main</a:t>
            </a:r>
            <a:r>
              <a:rPr sz="26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entities</a:t>
            </a:r>
            <a:r>
              <a:rPr sz="2600" dirty="0"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Fibroelastic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deficiency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Barlow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disease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68961"/>
            <a:ext cx="9138285" cy="9525"/>
          </a:xfrm>
          <a:custGeom>
            <a:avLst/>
            <a:gdLst/>
            <a:ahLst/>
            <a:cxnLst/>
            <a:rect l="l" t="t" r="r" b="b"/>
            <a:pathLst>
              <a:path w="9138285" h="9525">
                <a:moveTo>
                  <a:pt x="9137904" y="0"/>
                </a:moveTo>
                <a:lnTo>
                  <a:pt x="0" y="0"/>
                </a:lnTo>
                <a:lnTo>
                  <a:pt x="0" y="9524"/>
                </a:lnTo>
                <a:lnTo>
                  <a:pt x="9137904" y="9524"/>
                </a:lnTo>
                <a:lnTo>
                  <a:pt x="913790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2815" y="6259169"/>
            <a:ext cx="65176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Citation: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DEGENERATIVE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MITRAL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VALVE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DISEASE, Fuster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V,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Harrington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RA,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Narula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J,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Eapen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ZJ.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Hurst's </a:t>
            </a:r>
            <a:r>
              <a:rPr sz="800" i="1" dirty="0">
                <a:latin typeface="Arial"/>
                <a:cs typeface="Arial"/>
              </a:rPr>
              <a:t>The</a:t>
            </a:r>
            <a:r>
              <a:rPr sz="800" i="1" spc="1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Heart,</a:t>
            </a:r>
            <a:r>
              <a:rPr sz="800" i="1" spc="1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14e;</a:t>
            </a:r>
            <a:r>
              <a:rPr sz="800" i="1" spc="4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2017.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Available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at: 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https://accessmedicine.mhmedical.com/content.aspx?bookid=2046&amp;sectionid=176557605</a:t>
            </a:r>
            <a:r>
              <a:rPr sz="800" spc="6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Accessed: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April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22,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2020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Copyright</a:t>
            </a:r>
            <a:r>
              <a:rPr sz="800" spc="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99999"/>
                </a:solidFill>
                <a:latin typeface="Arial"/>
                <a:cs typeface="Arial"/>
              </a:rPr>
              <a:t>©</a:t>
            </a:r>
            <a:r>
              <a:rPr sz="800" spc="10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2020</a:t>
            </a:r>
            <a:r>
              <a:rPr sz="800" spc="3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McGraw-Hill</a:t>
            </a:r>
            <a:r>
              <a:rPr sz="800" spc="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Education.</a:t>
            </a:r>
            <a:r>
              <a:rPr sz="800" spc="1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99999"/>
                </a:solidFill>
                <a:latin typeface="Arial"/>
                <a:cs typeface="Arial"/>
              </a:rPr>
              <a:t>All</a:t>
            </a:r>
            <a:r>
              <a:rPr sz="800" spc="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rights</a:t>
            </a:r>
            <a:r>
              <a:rPr sz="800" spc="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reserved</a:t>
            </a:r>
            <a:endParaRPr sz="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731" y="6269735"/>
            <a:ext cx="451104" cy="4495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77774" y="5154295"/>
            <a:ext cx="86652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Pathophysiologic</a:t>
            </a:r>
            <a:r>
              <a:rPr sz="1000" spc="15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triad</a:t>
            </a:r>
            <a:r>
              <a:rPr sz="1000" spc="13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of</a:t>
            </a:r>
            <a:r>
              <a:rPr sz="1000" spc="1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mitral</a:t>
            </a:r>
            <a:r>
              <a:rPr sz="1000" spc="14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valve</a:t>
            </a:r>
            <a:r>
              <a:rPr sz="1000" spc="14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regurgitation</a:t>
            </a:r>
            <a:r>
              <a:rPr sz="1000" spc="14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composed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of</a:t>
            </a:r>
            <a:r>
              <a:rPr sz="1000" spc="15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(top</a:t>
            </a:r>
            <a:r>
              <a:rPr sz="1000" spc="14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to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bottom</a:t>
            </a:r>
            <a:r>
              <a:rPr sz="1000" spc="13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of</a:t>
            </a:r>
            <a:r>
              <a:rPr sz="1000" spc="15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each</a:t>
            </a:r>
            <a:r>
              <a:rPr sz="1000" spc="13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column):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ventricular</a:t>
            </a:r>
            <a:r>
              <a:rPr sz="1000" spc="15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view,</a:t>
            </a:r>
            <a:r>
              <a:rPr sz="1000" spc="14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atrial</a:t>
            </a:r>
            <a:r>
              <a:rPr sz="1000" spc="14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view,</a:t>
            </a:r>
            <a:r>
              <a:rPr sz="1000" spc="15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leaflet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dysfunction,</a:t>
            </a:r>
            <a:r>
              <a:rPr sz="1000" spc="14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valve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lesions, </a:t>
            </a:r>
            <a:r>
              <a:rPr sz="1000" spc="-10" dirty="0">
                <a:latin typeface="Arial"/>
                <a:cs typeface="Arial"/>
              </a:rPr>
              <a:t>and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etiology.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6107" y="240791"/>
            <a:ext cx="5905500" cy="4720965"/>
          </a:xfrm>
          <a:prstGeom prst="rect">
            <a:avLst/>
          </a:prstGeom>
        </p:spPr>
      </p:pic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68961"/>
            <a:ext cx="9138285" cy="9525"/>
          </a:xfrm>
          <a:custGeom>
            <a:avLst/>
            <a:gdLst/>
            <a:ahLst/>
            <a:cxnLst/>
            <a:rect l="l" t="t" r="r" b="b"/>
            <a:pathLst>
              <a:path w="9138285" h="9525">
                <a:moveTo>
                  <a:pt x="9137904" y="0"/>
                </a:moveTo>
                <a:lnTo>
                  <a:pt x="0" y="0"/>
                </a:lnTo>
                <a:lnTo>
                  <a:pt x="0" y="9524"/>
                </a:lnTo>
                <a:lnTo>
                  <a:pt x="9137904" y="9524"/>
                </a:lnTo>
                <a:lnTo>
                  <a:pt x="913790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2815" y="6259169"/>
            <a:ext cx="65176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Citation: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DEGENERATIVE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MITRAL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VALVE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DISEASE, Fuster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V,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Harrington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RA,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Narula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J,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Eapen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ZJ.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Hurst's </a:t>
            </a:r>
            <a:r>
              <a:rPr sz="800" i="1" dirty="0">
                <a:latin typeface="Arial"/>
                <a:cs typeface="Arial"/>
              </a:rPr>
              <a:t>The</a:t>
            </a:r>
            <a:r>
              <a:rPr sz="800" i="1" spc="1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Heart,</a:t>
            </a:r>
            <a:r>
              <a:rPr sz="800" i="1" spc="1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14e;</a:t>
            </a:r>
            <a:r>
              <a:rPr sz="800" i="1" spc="4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2017.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Available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at: 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https://accessmedicine.mhmedical.com/content.aspx?bookid=2046&amp;sectionid=176557605</a:t>
            </a:r>
            <a:r>
              <a:rPr sz="800" spc="6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Accessed: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April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22,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2020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Copyright</a:t>
            </a:r>
            <a:r>
              <a:rPr sz="800" spc="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99999"/>
                </a:solidFill>
                <a:latin typeface="Arial"/>
                <a:cs typeface="Arial"/>
              </a:rPr>
              <a:t>©</a:t>
            </a:r>
            <a:r>
              <a:rPr sz="800" spc="10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2020</a:t>
            </a:r>
            <a:r>
              <a:rPr sz="800" spc="3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McGraw-Hill</a:t>
            </a:r>
            <a:r>
              <a:rPr sz="800" spc="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Education.</a:t>
            </a:r>
            <a:r>
              <a:rPr sz="800" spc="1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99999"/>
                </a:solidFill>
                <a:latin typeface="Arial"/>
                <a:cs typeface="Arial"/>
              </a:rPr>
              <a:t>All</a:t>
            </a:r>
            <a:r>
              <a:rPr sz="800" spc="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rights</a:t>
            </a:r>
            <a:r>
              <a:rPr sz="800" spc="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reserved</a:t>
            </a:r>
            <a:endParaRPr sz="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731" y="6269735"/>
            <a:ext cx="451104" cy="4495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77774" y="5154295"/>
            <a:ext cx="866838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Valve </a:t>
            </a:r>
            <a:r>
              <a:rPr sz="1000" spc="-5" dirty="0">
                <a:latin typeface="Arial"/>
                <a:cs typeface="Arial"/>
              </a:rPr>
              <a:t>lesions </a:t>
            </a:r>
            <a:r>
              <a:rPr sz="1000" spc="-10" dirty="0">
                <a:latin typeface="Arial"/>
                <a:cs typeface="Arial"/>
              </a:rPr>
              <a:t>in degenerative </a:t>
            </a:r>
            <a:r>
              <a:rPr sz="1000" dirty="0">
                <a:latin typeface="Arial"/>
                <a:cs typeface="Arial"/>
              </a:rPr>
              <a:t>mitral </a:t>
            </a:r>
            <a:r>
              <a:rPr sz="1000" spc="-5" dirty="0">
                <a:latin typeface="Arial"/>
                <a:cs typeface="Arial"/>
              </a:rPr>
              <a:t>valve disease. </a:t>
            </a:r>
            <a:r>
              <a:rPr sz="1000" spc="-15" dirty="0">
                <a:latin typeface="Arial"/>
                <a:cs typeface="Arial"/>
              </a:rPr>
              <a:t>A. </a:t>
            </a:r>
            <a:r>
              <a:rPr sz="1000" spc="-5" dirty="0">
                <a:latin typeface="Arial"/>
                <a:cs typeface="Arial"/>
              </a:rPr>
              <a:t>Fibroelastic deficiency; isolated P2 prolapse secondary to chordal rupture </a:t>
            </a:r>
            <a:r>
              <a:rPr sz="1000" spc="-10" dirty="0">
                <a:latin typeface="Arial"/>
                <a:cs typeface="Arial"/>
              </a:rPr>
              <a:t>and </a:t>
            </a:r>
            <a:r>
              <a:rPr sz="1000" dirty="0">
                <a:latin typeface="Arial"/>
                <a:cs typeface="Arial"/>
              </a:rPr>
              <a:t>mild </a:t>
            </a:r>
            <a:r>
              <a:rPr sz="1000" spc="-5" dirty="0">
                <a:latin typeface="Arial"/>
                <a:cs typeface="Arial"/>
              </a:rPr>
              <a:t>segmental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thickening. B. Fibroelastic deficiency; anterior leaflet prolapse as a result of multiple ruptured chordae. C. Barlow disease; very tall </a:t>
            </a:r>
            <a:r>
              <a:rPr sz="1000" spc="-10" dirty="0">
                <a:latin typeface="Arial"/>
                <a:cs typeface="Arial"/>
              </a:rPr>
              <a:t>and </a:t>
            </a:r>
            <a:r>
              <a:rPr sz="1000" spc="-5" dirty="0">
                <a:latin typeface="Arial"/>
                <a:cs typeface="Arial"/>
              </a:rPr>
              <a:t>thickened P2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segment </a:t>
            </a:r>
            <a:r>
              <a:rPr sz="1000" spc="-10" dirty="0">
                <a:latin typeface="Arial"/>
                <a:cs typeface="Arial"/>
              </a:rPr>
              <a:t>with </a:t>
            </a:r>
            <a:r>
              <a:rPr sz="1000" spc="-5" dirty="0">
                <a:latin typeface="Arial"/>
                <a:cs typeface="Arial"/>
              </a:rPr>
              <a:t>otherwise </a:t>
            </a:r>
            <a:r>
              <a:rPr sz="1000" dirty="0">
                <a:latin typeface="Arial"/>
                <a:cs typeface="Arial"/>
              </a:rPr>
              <a:t>normal </a:t>
            </a:r>
            <a:r>
              <a:rPr sz="1000" spc="-5" dirty="0">
                <a:latin typeface="Arial"/>
                <a:cs typeface="Arial"/>
              </a:rPr>
              <a:t>P1 </a:t>
            </a:r>
            <a:r>
              <a:rPr sz="1000" spc="-10" dirty="0">
                <a:latin typeface="Arial"/>
                <a:cs typeface="Arial"/>
              </a:rPr>
              <a:t>and </a:t>
            </a:r>
            <a:r>
              <a:rPr sz="1000" spc="-5" dirty="0">
                <a:latin typeface="Arial"/>
                <a:cs typeface="Arial"/>
              </a:rPr>
              <a:t>P3 segments. D. Barlow disease; large </a:t>
            </a:r>
            <a:r>
              <a:rPr sz="1000" spc="-10" dirty="0">
                <a:latin typeface="Arial"/>
                <a:cs typeface="Arial"/>
              </a:rPr>
              <a:t>valve </a:t>
            </a:r>
            <a:r>
              <a:rPr sz="1000" spc="-5" dirty="0">
                <a:latin typeface="Arial"/>
                <a:cs typeface="Arial"/>
              </a:rPr>
              <a:t>with redundant, </a:t>
            </a:r>
            <a:r>
              <a:rPr sz="1000" dirty="0">
                <a:latin typeface="Arial"/>
                <a:cs typeface="Arial"/>
              </a:rPr>
              <a:t>thick, </a:t>
            </a:r>
            <a:r>
              <a:rPr sz="1000" spc="-5" dirty="0">
                <a:latin typeface="Arial"/>
                <a:cs typeface="Arial"/>
              </a:rPr>
              <a:t>bulky leaflets. Note </a:t>
            </a:r>
            <a:r>
              <a:rPr sz="1000" spc="-10" dirty="0">
                <a:latin typeface="Arial"/>
                <a:cs typeface="Arial"/>
              </a:rPr>
              <a:t>the </a:t>
            </a:r>
            <a:r>
              <a:rPr sz="1000" spc="-5" dirty="0">
                <a:latin typeface="Arial"/>
                <a:cs typeface="Arial"/>
              </a:rPr>
              <a:t>blurring </a:t>
            </a:r>
            <a:r>
              <a:rPr sz="1000" spc="-10" dirty="0">
                <a:latin typeface="Arial"/>
                <a:cs typeface="Arial"/>
              </a:rPr>
              <a:t>of the </a:t>
            </a:r>
            <a:r>
              <a:rPr sz="1000" spc="-5" dirty="0">
                <a:latin typeface="Arial"/>
                <a:cs typeface="Arial"/>
              </a:rPr>
              <a:t>junction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between</a:t>
            </a:r>
            <a:r>
              <a:rPr sz="1000" spc="-5" dirty="0">
                <a:latin typeface="Arial"/>
                <a:cs typeface="Arial"/>
              </a:rPr>
              <a:t> atrium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and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leaflet</a:t>
            </a:r>
            <a:r>
              <a:rPr sz="1000" spc="-10" dirty="0">
                <a:latin typeface="Arial"/>
                <a:cs typeface="Arial"/>
              </a:rPr>
              <a:t> with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fissures.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9092" y="240791"/>
            <a:ext cx="5398008" cy="478840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3292" y="515238"/>
            <a:ext cx="52171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Systolic</a:t>
            </a:r>
            <a:r>
              <a:rPr spc="-25" dirty="0"/>
              <a:t> </a:t>
            </a:r>
            <a:r>
              <a:rPr spc="-5" dirty="0"/>
              <a:t>heart murmurs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2003"/>
            <a:ext cx="4589145" cy="397764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Mid-systolic</a:t>
            </a:r>
            <a:r>
              <a:rPr sz="24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(diamond</a:t>
            </a:r>
            <a:r>
              <a:rPr sz="2400" u="sng" spc="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shaped):</a:t>
            </a:r>
            <a:endParaRPr sz="2400">
              <a:latin typeface="Arial"/>
              <a:cs typeface="Arial"/>
            </a:endParaRPr>
          </a:p>
          <a:p>
            <a:pPr marL="508000" indent="-495934">
              <a:lnSpc>
                <a:spcPct val="100000"/>
              </a:lnSpc>
              <a:spcBef>
                <a:spcPts val="580"/>
              </a:spcBef>
              <a:buChar char="•"/>
              <a:tabLst>
                <a:tab pos="508000" algn="l"/>
                <a:tab pos="508634" algn="l"/>
              </a:tabLst>
            </a:pPr>
            <a:r>
              <a:rPr sz="2400" spc="-5" dirty="0">
                <a:latin typeface="Arial"/>
                <a:cs typeface="Arial"/>
              </a:rPr>
              <a:t>Aortic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stenosis</a:t>
            </a:r>
            <a:endParaRPr sz="2400">
              <a:latin typeface="Arial"/>
              <a:cs typeface="Arial"/>
            </a:endParaRPr>
          </a:p>
          <a:p>
            <a:pPr marL="524510" indent="-512445">
              <a:lnSpc>
                <a:spcPct val="100000"/>
              </a:lnSpc>
              <a:spcBef>
                <a:spcPts val="575"/>
              </a:spcBef>
              <a:buChar char="•"/>
              <a:tabLst>
                <a:tab pos="524510" algn="l"/>
                <a:tab pos="525145" algn="l"/>
              </a:tabLst>
            </a:pPr>
            <a:r>
              <a:rPr sz="2400" spc="-5" dirty="0">
                <a:latin typeface="Arial"/>
                <a:cs typeface="Arial"/>
              </a:rPr>
              <a:t>Pulmonic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stenosis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Late</a:t>
            </a:r>
            <a:r>
              <a:rPr sz="24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systolic:</a:t>
            </a:r>
            <a:endParaRPr sz="2400">
              <a:latin typeface="Arial"/>
              <a:cs typeface="Arial"/>
            </a:endParaRPr>
          </a:p>
          <a:p>
            <a:pPr marL="524510" indent="-512445">
              <a:lnSpc>
                <a:spcPct val="100000"/>
              </a:lnSpc>
              <a:spcBef>
                <a:spcPts val="580"/>
              </a:spcBef>
              <a:buChar char="•"/>
              <a:tabLst>
                <a:tab pos="524510" algn="l"/>
                <a:tab pos="525145" algn="l"/>
              </a:tabLst>
            </a:pPr>
            <a:r>
              <a:rPr sz="2400" spc="-5" dirty="0">
                <a:latin typeface="Arial"/>
                <a:cs typeface="Arial"/>
              </a:rPr>
              <a:t>Papillary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muscle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dysfunction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Holosystolic:</a:t>
            </a:r>
            <a:endParaRPr sz="2400">
              <a:latin typeface="Arial"/>
              <a:cs typeface="Arial"/>
            </a:endParaRPr>
          </a:p>
          <a:p>
            <a:pPr marL="524510" indent="-512445">
              <a:lnSpc>
                <a:spcPct val="100000"/>
              </a:lnSpc>
              <a:spcBef>
                <a:spcPts val="575"/>
              </a:spcBef>
              <a:buChar char="•"/>
              <a:tabLst>
                <a:tab pos="524510" algn="l"/>
                <a:tab pos="525145" algn="l"/>
              </a:tabLst>
            </a:pPr>
            <a:r>
              <a:rPr sz="2400" dirty="0">
                <a:latin typeface="Arial"/>
                <a:cs typeface="Arial"/>
              </a:rPr>
              <a:t>Mitral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regurgitation</a:t>
            </a:r>
            <a:endParaRPr sz="2400">
              <a:latin typeface="Arial"/>
              <a:cs typeface="Arial"/>
            </a:endParaRPr>
          </a:p>
          <a:p>
            <a:pPr marL="518795" indent="-506730">
              <a:lnSpc>
                <a:spcPct val="100000"/>
              </a:lnSpc>
              <a:spcBef>
                <a:spcPts val="575"/>
              </a:spcBef>
              <a:buChar char="•"/>
              <a:tabLst>
                <a:tab pos="518795" algn="l"/>
                <a:tab pos="519430" algn="l"/>
              </a:tabLst>
            </a:pPr>
            <a:r>
              <a:rPr sz="2400" spc="-15" dirty="0">
                <a:latin typeface="Arial"/>
                <a:cs typeface="Arial"/>
              </a:rPr>
              <a:t>Tricuspid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regurgitation</a:t>
            </a:r>
            <a:endParaRPr sz="2400">
              <a:latin typeface="Arial"/>
              <a:cs typeface="Arial"/>
            </a:endParaRPr>
          </a:p>
          <a:p>
            <a:pPr marL="524510" indent="-512445">
              <a:lnSpc>
                <a:spcPct val="100000"/>
              </a:lnSpc>
              <a:spcBef>
                <a:spcPts val="580"/>
              </a:spcBef>
              <a:buChar char="•"/>
              <a:tabLst>
                <a:tab pos="524510" algn="l"/>
                <a:tab pos="525145" algn="l"/>
              </a:tabLst>
            </a:pPr>
            <a:r>
              <a:rPr sz="2400" spc="-15" dirty="0">
                <a:latin typeface="Arial"/>
                <a:cs typeface="Arial"/>
              </a:rPr>
              <a:t>Ventricular</a:t>
            </a:r>
            <a:r>
              <a:rPr sz="2400" spc="-5" dirty="0">
                <a:latin typeface="Arial"/>
                <a:cs typeface="Arial"/>
              </a:rPr>
              <a:t> septal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defect.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68961"/>
            <a:ext cx="9138285" cy="9525"/>
          </a:xfrm>
          <a:custGeom>
            <a:avLst/>
            <a:gdLst/>
            <a:ahLst/>
            <a:cxnLst/>
            <a:rect l="l" t="t" r="r" b="b"/>
            <a:pathLst>
              <a:path w="9138285" h="9525">
                <a:moveTo>
                  <a:pt x="9137904" y="0"/>
                </a:moveTo>
                <a:lnTo>
                  <a:pt x="0" y="0"/>
                </a:lnTo>
                <a:lnTo>
                  <a:pt x="0" y="9524"/>
                </a:lnTo>
                <a:lnTo>
                  <a:pt x="9137904" y="9524"/>
                </a:lnTo>
                <a:lnTo>
                  <a:pt x="913790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2815" y="6259169"/>
            <a:ext cx="65176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Citation: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DEGENERATIVE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MITRAL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VALVE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DISEASE, Fuster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V,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Harrington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RA,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Narula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J,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Eapen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ZJ.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Hurst's </a:t>
            </a:r>
            <a:r>
              <a:rPr sz="800" i="1" dirty="0">
                <a:latin typeface="Arial"/>
                <a:cs typeface="Arial"/>
              </a:rPr>
              <a:t>The</a:t>
            </a:r>
            <a:r>
              <a:rPr sz="800" i="1" spc="1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Heart,</a:t>
            </a:r>
            <a:r>
              <a:rPr sz="800" i="1" spc="1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14e;</a:t>
            </a:r>
            <a:r>
              <a:rPr sz="800" i="1" spc="4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2017.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Available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at: 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https://accessmedicine.mhmedical.com/content.aspx?bookid=2046&amp;sectionid=176557605</a:t>
            </a:r>
            <a:r>
              <a:rPr sz="800" spc="6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Accessed: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April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22,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2020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Copyright</a:t>
            </a:r>
            <a:r>
              <a:rPr sz="800" spc="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99999"/>
                </a:solidFill>
                <a:latin typeface="Arial"/>
                <a:cs typeface="Arial"/>
              </a:rPr>
              <a:t>©</a:t>
            </a:r>
            <a:r>
              <a:rPr sz="800" spc="10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2020</a:t>
            </a:r>
            <a:r>
              <a:rPr sz="800" spc="3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McGraw-Hill</a:t>
            </a:r>
            <a:r>
              <a:rPr sz="800" spc="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Education.</a:t>
            </a:r>
            <a:r>
              <a:rPr sz="800" spc="1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99999"/>
                </a:solidFill>
                <a:latin typeface="Arial"/>
                <a:cs typeface="Arial"/>
              </a:rPr>
              <a:t>All</a:t>
            </a:r>
            <a:r>
              <a:rPr sz="800" spc="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rights</a:t>
            </a:r>
            <a:r>
              <a:rPr sz="800" spc="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reserved</a:t>
            </a:r>
            <a:endParaRPr sz="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731" y="6269735"/>
            <a:ext cx="451104" cy="4495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77774" y="5154295"/>
            <a:ext cx="86239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Characteristic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clinical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and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surgical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differences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between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fibroelastic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deficiency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and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Barlow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disease.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MR,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mitral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regurgitation;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PTFE,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polytetrafluoroethylene.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59991" y="240791"/>
            <a:ext cx="6224016" cy="4788408"/>
          </a:xfrm>
          <a:prstGeom prst="rect">
            <a:avLst/>
          </a:prstGeom>
        </p:spPr>
      </p:pic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829" y="515238"/>
            <a:ext cx="50215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Fibroelastic deficiency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62938"/>
            <a:ext cx="8049895" cy="470217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1-3%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population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Presents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patients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older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than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60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Presents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mitral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prolapse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907415" algn="l"/>
                <a:tab pos="908050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Chordal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rupture permits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middle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scallop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posterior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leaflet to prolapse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into the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left atrium</a:t>
            </a:r>
            <a:endParaRPr sz="2600">
              <a:latin typeface="Arial"/>
              <a:cs typeface="Arial"/>
            </a:endParaRPr>
          </a:p>
          <a:p>
            <a:pPr marL="907415" indent="-895350">
              <a:lnSpc>
                <a:spcPct val="100000"/>
              </a:lnSpc>
              <a:spcBef>
                <a:spcPts val="625"/>
              </a:spcBef>
              <a:buChar char="•"/>
              <a:tabLst>
                <a:tab pos="907415" algn="l"/>
                <a:tab pos="908050" algn="l"/>
              </a:tabLst>
            </a:pPr>
            <a:r>
              <a:rPr sz="2600" dirty="0">
                <a:latin typeface="Arial"/>
                <a:cs typeface="Arial"/>
              </a:rPr>
              <a:t>Usually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murmur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 holosystolic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and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severe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May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autosomal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dominant.</a:t>
            </a:r>
            <a:endParaRPr sz="2600">
              <a:latin typeface="Arial"/>
              <a:cs typeface="Arial"/>
            </a:endParaRPr>
          </a:p>
          <a:p>
            <a:pPr marL="1000125" indent="-988060">
              <a:lnSpc>
                <a:spcPct val="100000"/>
              </a:lnSpc>
              <a:spcBef>
                <a:spcPts val="625"/>
              </a:spcBef>
              <a:buChar char="•"/>
              <a:tabLst>
                <a:tab pos="1000125" algn="l"/>
                <a:tab pos="1000760" algn="l"/>
              </a:tabLst>
            </a:pPr>
            <a:r>
              <a:rPr sz="2600" dirty="0">
                <a:latin typeface="Arial"/>
                <a:cs typeface="Arial"/>
              </a:rPr>
              <a:t>Fibrillin-1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mutation</a:t>
            </a:r>
            <a:endParaRPr sz="2600">
              <a:latin typeface="Arial"/>
              <a:cs typeface="Arial"/>
            </a:endParaRPr>
          </a:p>
          <a:p>
            <a:pPr marL="981710" indent="-969644">
              <a:lnSpc>
                <a:spcPct val="100000"/>
              </a:lnSpc>
              <a:spcBef>
                <a:spcPts val="625"/>
              </a:spcBef>
              <a:buChar char="•"/>
              <a:tabLst>
                <a:tab pos="981710" algn="l"/>
                <a:tab pos="982344" algn="l"/>
              </a:tabLst>
            </a:pPr>
            <a:r>
              <a:rPr sz="2600" dirty="0">
                <a:latin typeface="Arial"/>
                <a:cs typeface="Arial"/>
              </a:rPr>
              <a:t>Associated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with Marfan’s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syndrome</a:t>
            </a:r>
            <a:endParaRPr sz="2600">
              <a:latin typeface="Arial"/>
              <a:cs typeface="Arial"/>
            </a:endParaRPr>
          </a:p>
          <a:p>
            <a:pPr marL="981710" indent="-969644">
              <a:lnSpc>
                <a:spcPct val="100000"/>
              </a:lnSpc>
              <a:spcBef>
                <a:spcPts val="625"/>
              </a:spcBef>
              <a:buChar char="•"/>
              <a:tabLst>
                <a:tab pos="981710" algn="l"/>
                <a:tab pos="982344" algn="l"/>
              </a:tabLst>
            </a:pPr>
            <a:r>
              <a:rPr sz="2600" dirty="0">
                <a:latin typeface="Arial"/>
                <a:cs typeface="Arial"/>
              </a:rPr>
              <a:t>Associated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 Ehler-Danlos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syndrome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8617" y="515238"/>
            <a:ext cx="38258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Barlow’s</a:t>
            </a:r>
            <a:r>
              <a:rPr spc="-35" dirty="0"/>
              <a:t> </a:t>
            </a:r>
            <a:r>
              <a:rPr spc="-10" dirty="0"/>
              <a:t>disease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4993"/>
            <a:ext cx="7555230" cy="4148454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Mitral valve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prolapse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part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disease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spectrum</a:t>
            </a:r>
            <a:endParaRPr sz="2600">
              <a:latin typeface="Arial"/>
              <a:cs typeface="Arial"/>
            </a:endParaRPr>
          </a:p>
          <a:p>
            <a:pPr marL="539750" indent="-527685">
              <a:lnSpc>
                <a:spcPct val="100000"/>
              </a:lnSpc>
              <a:spcBef>
                <a:spcPts val="630"/>
              </a:spcBef>
              <a:buChar char="•"/>
              <a:tabLst>
                <a:tab pos="539750" algn="l"/>
                <a:tab pos="540385" algn="l"/>
              </a:tabLst>
            </a:pPr>
            <a:r>
              <a:rPr sz="2600" dirty="0">
                <a:latin typeface="Arial"/>
                <a:cs typeface="Arial"/>
              </a:rPr>
              <a:t>Excess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leaflet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tissue</a:t>
            </a:r>
            <a:endParaRPr sz="2600">
              <a:latin typeface="Arial"/>
              <a:cs typeface="Arial"/>
            </a:endParaRPr>
          </a:p>
          <a:p>
            <a:pPr marL="539750" indent="-527685">
              <a:lnSpc>
                <a:spcPct val="100000"/>
              </a:lnSpc>
              <a:spcBef>
                <a:spcPts val="625"/>
              </a:spcBef>
              <a:buChar char="•"/>
              <a:tabLst>
                <a:tab pos="539750" algn="l"/>
                <a:tab pos="540385" algn="l"/>
              </a:tabLst>
            </a:pPr>
            <a:r>
              <a:rPr sz="2600" dirty="0">
                <a:latin typeface="Arial"/>
                <a:cs typeface="Arial"/>
              </a:rPr>
              <a:t>Leaflet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thickening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distention</a:t>
            </a:r>
            <a:endParaRPr sz="2600">
              <a:latin typeface="Arial"/>
              <a:cs typeface="Arial"/>
            </a:endParaRPr>
          </a:p>
          <a:p>
            <a:pPr marL="355600" marR="393700" indent="-343535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539750" algn="l"/>
                <a:tab pos="540385" algn="l"/>
              </a:tabLst>
            </a:pPr>
            <a:r>
              <a:rPr dirty="0"/>
              <a:t>	</a:t>
            </a:r>
            <a:r>
              <a:rPr sz="2600" spc="-10" dirty="0">
                <a:latin typeface="Arial"/>
                <a:cs typeface="Arial"/>
              </a:rPr>
              <a:t>Diffuse</a:t>
            </a:r>
            <a:r>
              <a:rPr sz="2600" dirty="0">
                <a:latin typeface="Arial"/>
                <a:cs typeface="Arial"/>
              </a:rPr>
              <a:t> chordal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elongation,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thickening,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and/or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rupture.</a:t>
            </a:r>
            <a:endParaRPr sz="2600">
              <a:latin typeface="Arial"/>
              <a:cs typeface="Arial"/>
            </a:endParaRPr>
          </a:p>
          <a:p>
            <a:pPr marL="539750" indent="-527685">
              <a:lnSpc>
                <a:spcPct val="100000"/>
              </a:lnSpc>
              <a:spcBef>
                <a:spcPts val="630"/>
              </a:spcBef>
              <a:buChar char="•"/>
              <a:tabLst>
                <a:tab pos="539750" algn="l"/>
                <a:tab pos="540385" algn="l"/>
              </a:tabLst>
            </a:pPr>
            <a:r>
              <a:rPr sz="2600" dirty="0">
                <a:latin typeface="Arial"/>
                <a:cs typeface="Arial"/>
              </a:rPr>
              <a:t>Severe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annular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dilatation with giant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size</a:t>
            </a:r>
            <a:endParaRPr sz="2600">
              <a:latin typeface="Arial"/>
              <a:cs typeface="Arial"/>
            </a:endParaRPr>
          </a:p>
          <a:p>
            <a:pPr marL="355600" marR="1168400" indent="-343535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612775" algn="l"/>
                <a:tab pos="614045" algn="l"/>
              </a:tabLst>
            </a:pPr>
            <a:r>
              <a:rPr dirty="0"/>
              <a:t>	</a:t>
            </a:r>
            <a:r>
              <a:rPr sz="2600" spc="-15" dirty="0">
                <a:latin typeface="Arial"/>
                <a:cs typeface="Arial"/>
              </a:rPr>
              <a:t>Additionally,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varying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degrees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annular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calcification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are often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observed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3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Presents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younger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women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8617" y="515238"/>
            <a:ext cx="38258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Barlow’s</a:t>
            </a:r>
            <a:r>
              <a:rPr spc="-35" dirty="0"/>
              <a:t> </a:t>
            </a:r>
            <a:r>
              <a:rPr spc="-10" dirty="0"/>
              <a:t>disease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536572"/>
            <a:ext cx="7666355" cy="39103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8300" marR="563245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68300" algn="l"/>
                <a:tab pos="368935" algn="l"/>
              </a:tabLst>
            </a:pPr>
            <a:r>
              <a:rPr sz="2600" dirty="0">
                <a:latin typeface="Arial"/>
                <a:cs typeface="Arial"/>
              </a:rPr>
              <a:t>Myxomatous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degeneration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valve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(dermatan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sulfate)</a:t>
            </a:r>
            <a:endParaRPr sz="2600">
              <a:latin typeface="Arial"/>
              <a:cs typeface="Arial"/>
            </a:endParaRPr>
          </a:p>
          <a:p>
            <a:pPr marL="737235" indent="-712470">
              <a:lnSpc>
                <a:spcPct val="100000"/>
              </a:lnSpc>
              <a:spcBef>
                <a:spcPts val="620"/>
              </a:spcBef>
              <a:buChar char="•"/>
              <a:tabLst>
                <a:tab pos="737235" algn="l"/>
                <a:tab pos="737870" algn="l"/>
              </a:tabLst>
            </a:pPr>
            <a:r>
              <a:rPr sz="2600" dirty="0">
                <a:latin typeface="Arial"/>
                <a:cs typeface="Arial"/>
              </a:rPr>
              <a:t>Fibrosis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valve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 later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development</a:t>
            </a:r>
            <a:endParaRPr sz="2600">
              <a:latin typeface="Arial"/>
              <a:cs typeface="Arial"/>
            </a:endParaRPr>
          </a:p>
          <a:p>
            <a:pPr marL="737235" indent="-712470">
              <a:lnSpc>
                <a:spcPct val="100000"/>
              </a:lnSpc>
              <a:spcBef>
                <a:spcPts val="630"/>
              </a:spcBef>
              <a:buChar char="•"/>
              <a:tabLst>
                <a:tab pos="737235" algn="l"/>
                <a:tab pos="737870" algn="l"/>
              </a:tabLst>
            </a:pPr>
            <a:r>
              <a:rPr sz="2600" dirty="0">
                <a:latin typeface="Arial"/>
                <a:cs typeface="Arial"/>
              </a:rPr>
              <a:t>May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secondary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 ischemic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dysfunction</a:t>
            </a:r>
            <a:endParaRPr sz="2600">
              <a:latin typeface="Arial"/>
              <a:cs typeface="Arial"/>
            </a:endParaRPr>
          </a:p>
          <a:p>
            <a:pPr marL="3683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68300" algn="l"/>
                <a:tab pos="368935" algn="l"/>
              </a:tabLst>
            </a:pPr>
            <a:r>
              <a:rPr sz="2600" dirty="0">
                <a:latin typeface="Arial"/>
                <a:cs typeface="Arial"/>
              </a:rPr>
              <a:t>Thrombotic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plaques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may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found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at the</a:t>
            </a:r>
            <a:endParaRPr sz="2600">
              <a:latin typeface="Arial"/>
              <a:cs typeface="Arial"/>
            </a:endParaRPr>
          </a:p>
          <a:p>
            <a:pPr marL="368300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site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atrial-valve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contact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Lambl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excrescences</a:t>
            </a:r>
            <a:r>
              <a:rPr sz="2600" dirty="0"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  <a:p>
            <a:pPr marL="368300" marR="1778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68300" algn="l"/>
                <a:tab pos="368935" algn="l"/>
              </a:tabLst>
            </a:pPr>
            <a:r>
              <a:rPr sz="2600" dirty="0">
                <a:latin typeface="Arial"/>
                <a:cs typeface="Arial"/>
              </a:rPr>
              <a:t>A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mid-systolic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non-ejection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sound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(click)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occurs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mitral valve prolapse and is followed by a late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systolic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murmur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that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crescendos </a:t>
            </a:r>
            <a:r>
              <a:rPr sz="2600" spc="-10" dirty="0">
                <a:latin typeface="Arial"/>
                <a:cs typeface="Arial"/>
              </a:rPr>
              <a:t>to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550" spc="15" baseline="-21241" dirty="0">
                <a:latin typeface="Arial"/>
                <a:cs typeface="Arial"/>
              </a:rPr>
              <a:t>2</a:t>
            </a:r>
            <a:r>
              <a:rPr sz="2600" spc="10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68961"/>
            <a:ext cx="9138285" cy="9525"/>
          </a:xfrm>
          <a:custGeom>
            <a:avLst/>
            <a:gdLst/>
            <a:ahLst/>
            <a:cxnLst/>
            <a:rect l="l" t="t" r="r" b="b"/>
            <a:pathLst>
              <a:path w="9138285" h="9525">
                <a:moveTo>
                  <a:pt x="9137904" y="0"/>
                </a:moveTo>
                <a:lnTo>
                  <a:pt x="0" y="0"/>
                </a:lnTo>
                <a:lnTo>
                  <a:pt x="0" y="9524"/>
                </a:lnTo>
                <a:lnTo>
                  <a:pt x="9137904" y="9524"/>
                </a:lnTo>
                <a:lnTo>
                  <a:pt x="913790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2815" y="6259169"/>
            <a:ext cx="80156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Citation: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Chapter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260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Mitral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Valve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Prolapse,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Jameson J, </a:t>
            </a:r>
            <a:r>
              <a:rPr sz="800" spc="-5" dirty="0">
                <a:latin typeface="Arial"/>
                <a:cs typeface="Arial"/>
              </a:rPr>
              <a:t>Fauci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AS,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Kasper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DL,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Hauser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SL,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Longo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DL,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Loscalzo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J.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Harrison's</a:t>
            </a:r>
            <a:r>
              <a:rPr sz="800" i="1" spc="1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Principles </a:t>
            </a:r>
            <a:r>
              <a:rPr sz="800" i="1" spc="-5" dirty="0">
                <a:latin typeface="Arial"/>
                <a:cs typeface="Arial"/>
              </a:rPr>
              <a:t>of</a:t>
            </a:r>
            <a:r>
              <a:rPr sz="800" i="1" spc="2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Internal</a:t>
            </a:r>
            <a:r>
              <a:rPr sz="800" i="1" spc="3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Medicine,</a:t>
            </a:r>
            <a:r>
              <a:rPr sz="800" i="1" spc="1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20e;</a:t>
            </a:r>
            <a:r>
              <a:rPr sz="800" i="1" spc="5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2018.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Available 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at: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  <a:hlinkClick r:id="rId2"/>
              </a:rPr>
              <a:t>http://accessmedicine.mhmedical.com/content.aspx?bookid=2129&amp;sectionid=192029561</a:t>
            </a:r>
            <a:r>
              <a:rPr sz="800" spc="65" dirty="0">
                <a:latin typeface="Arial"/>
                <a:cs typeface="Arial"/>
                <a:hlinkClick r:id="rId2"/>
              </a:rPr>
              <a:t> </a:t>
            </a:r>
            <a:r>
              <a:rPr sz="800" dirty="0">
                <a:latin typeface="Arial"/>
                <a:cs typeface="Arial"/>
              </a:rPr>
              <a:t>Accessed: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August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26,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2020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Copyright</a:t>
            </a:r>
            <a:r>
              <a:rPr sz="800" spc="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99999"/>
                </a:solidFill>
                <a:latin typeface="Arial"/>
                <a:cs typeface="Arial"/>
              </a:rPr>
              <a:t>©</a:t>
            </a:r>
            <a:r>
              <a:rPr sz="800" spc="10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2020</a:t>
            </a:r>
            <a:r>
              <a:rPr sz="800" spc="3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McGraw-Hill</a:t>
            </a:r>
            <a:r>
              <a:rPr sz="800" spc="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Education.</a:t>
            </a:r>
            <a:r>
              <a:rPr sz="800" spc="1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99999"/>
                </a:solidFill>
                <a:latin typeface="Arial"/>
                <a:cs typeface="Arial"/>
              </a:rPr>
              <a:t>All</a:t>
            </a:r>
            <a:r>
              <a:rPr sz="800" spc="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rights</a:t>
            </a:r>
            <a:r>
              <a:rPr sz="800" spc="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reserved</a:t>
            </a:r>
            <a:endParaRPr sz="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731" y="6269735"/>
            <a:ext cx="451104" cy="4495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30096" y="405384"/>
            <a:ext cx="6004559" cy="520446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32815" y="1651508"/>
            <a:ext cx="464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latin typeface="Arial"/>
                <a:cs typeface="Arial"/>
              </a:rPr>
              <a:t>TTE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9992" y="515238"/>
            <a:ext cx="46856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Mitral </a:t>
            </a:r>
            <a:r>
              <a:rPr dirty="0"/>
              <a:t>valve</a:t>
            </a:r>
            <a:r>
              <a:rPr spc="-25" dirty="0"/>
              <a:t> </a:t>
            </a:r>
            <a:r>
              <a:rPr spc="-5" dirty="0"/>
              <a:t>prolapse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241268"/>
            <a:ext cx="8091805" cy="470217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68300" indent="-343535">
              <a:lnSpc>
                <a:spcPct val="100000"/>
              </a:lnSpc>
              <a:spcBef>
                <a:spcPts val="720"/>
              </a:spcBef>
              <a:buChar char="•"/>
              <a:tabLst>
                <a:tab pos="368300" algn="l"/>
                <a:tab pos="368935" algn="l"/>
              </a:tabLst>
            </a:pPr>
            <a:r>
              <a:rPr sz="2600" dirty="0">
                <a:latin typeface="Arial"/>
                <a:cs typeface="Arial"/>
              </a:rPr>
              <a:t>Standing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decreases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venous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return</a:t>
            </a:r>
            <a:endParaRPr sz="2600">
              <a:latin typeface="Arial"/>
              <a:cs typeface="Arial"/>
            </a:endParaRPr>
          </a:p>
          <a:p>
            <a:pPr marL="643890" indent="-619125">
              <a:lnSpc>
                <a:spcPct val="100000"/>
              </a:lnSpc>
              <a:spcBef>
                <a:spcPts val="625"/>
              </a:spcBef>
              <a:buChar char="•"/>
              <a:tabLst>
                <a:tab pos="643890" algn="l"/>
                <a:tab pos="644525" algn="l"/>
              </a:tabLst>
            </a:pPr>
            <a:r>
              <a:rPr sz="2600" dirty="0">
                <a:latin typeface="Arial"/>
                <a:cs typeface="Arial"/>
              </a:rPr>
              <a:t>Heart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becomes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smaller</a:t>
            </a:r>
            <a:endParaRPr sz="2600">
              <a:latin typeface="Arial"/>
              <a:cs typeface="Arial"/>
            </a:endParaRPr>
          </a:p>
          <a:p>
            <a:pPr marL="643890" indent="-619125">
              <a:lnSpc>
                <a:spcPct val="100000"/>
              </a:lnSpc>
              <a:spcBef>
                <a:spcPts val="625"/>
              </a:spcBef>
              <a:buChar char="•"/>
              <a:tabLst>
                <a:tab pos="643890" algn="l"/>
                <a:tab pos="644525" algn="l"/>
              </a:tabLst>
            </a:pPr>
            <a:r>
              <a:rPr sz="2600" dirty="0">
                <a:latin typeface="Arial"/>
                <a:cs typeface="Arial"/>
              </a:rPr>
              <a:t>Mid-systolic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click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moves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closer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 </a:t>
            </a:r>
            <a:r>
              <a:rPr sz="2600" spc="15" dirty="0">
                <a:latin typeface="Arial"/>
                <a:cs typeface="Arial"/>
              </a:rPr>
              <a:t>S</a:t>
            </a:r>
            <a:r>
              <a:rPr sz="2550" spc="22" baseline="-21241" dirty="0">
                <a:latin typeface="Arial"/>
                <a:cs typeface="Arial"/>
              </a:rPr>
              <a:t>1</a:t>
            </a:r>
            <a:endParaRPr sz="2550" baseline="-21241">
              <a:latin typeface="Arial"/>
              <a:cs typeface="Arial"/>
            </a:endParaRPr>
          </a:p>
          <a:p>
            <a:pPr marL="643890" indent="-619125">
              <a:lnSpc>
                <a:spcPct val="100000"/>
              </a:lnSpc>
              <a:spcBef>
                <a:spcPts val="625"/>
              </a:spcBef>
              <a:buChar char="•"/>
              <a:tabLst>
                <a:tab pos="643890" algn="l"/>
                <a:tab pos="644525" algn="l"/>
              </a:tabLst>
            </a:pPr>
            <a:r>
              <a:rPr sz="2600" dirty="0">
                <a:latin typeface="Arial"/>
                <a:cs typeface="Arial"/>
              </a:rPr>
              <a:t>Murmur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mitral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regurgitation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has an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earlier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onset.</a:t>
            </a:r>
            <a:endParaRPr sz="2600">
              <a:latin typeface="Arial"/>
              <a:cs typeface="Arial"/>
            </a:endParaRPr>
          </a:p>
          <a:p>
            <a:pPr marL="3683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68300" algn="l"/>
                <a:tab pos="368935" algn="l"/>
              </a:tabLst>
            </a:pPr>
            <a:r>
              <a:rPr sz="2600" dirty="0">
                <a:latin typeface="Arial"/>
                <a:cs typeface="Arial"/>
              </a:rPr>
              <a:t>With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prompt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squatting,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venous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return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increases</a:t>
            </a:r>
            <a:endParaRPr sz="2600">
              <a:latin typeface="Arial"/>
              <a:cs typeface="Arial"/>
            </a:endParaRPr>
          </a:p>
          <a:p>
            <a:pPr marL="643890" indent="-619125">
              <a:lnSpc>
                <a:spcPct val="100000"/>
              </a:lnSpc>
              <a:spcBef>
                <a:spcPts val="625"/>
              </a:spcBef>
              <a:buChar char="•"/>
              <a:tabLst>
                <a:tab pos="643890" algn="l"/>
                <a:tab pos="644525" algn="l"/>
              </a:tabLst>
            </a:pPr>
            <a:r>
              <a:rPr sz="2600" dirty="0">
                <a:latin typeface="Arial"/>
                <a:cs typeface="Arial"/>
              </a:rPr>
              <a:t>Heart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becomes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larger</a:t>
            </a:r>
            <a:endParaRPr sz="2600">
              <a:latin typeface="Arial"/>
              <a:cs typeface="Arial"/>
            </a:endParaRPr>
          </a:p>
          <a:p>
            <a:pPr marL="643890" indent="-619125">
              <a:lnSpc>
                <a:spcPct val="100000"/>
              </a:lnSpc>
              <a:spcBef>
                <a:spcPts val="625"/>
              </a:spcBef>
              <a:buChar char="•"/>
              <a:tabLst>
                <a:tab pos="643890" algn="l"/>
                <a:tab pos="644525" algn="l"/>
              </a:tabLst>
            </a:pPr>
            <a:r>
              <a:rPr sz="2600" dirty="0">
                <a:latin typeface="Arial"/>
                <a:cs typeface="Arial"/>
              </a:rPr>
              <a:t>Mid-systolic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click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moves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toward </a:t>
            </a:r>
            <a:r>
              <a:rPr sz="2600" spc="15" dirty="0">
                <a:latin typeface="Arial"/>
                <a:cs typeface="Arial"/>
              </a:rPr>
              <a:t>S</a:t>
            </a:r>
            <a:r>
              <a:rPr sz="2550" spc="22" baseline="-21241" dirty="0">
                <a:latin typeface="Arial"/>
                <a:cs typeface="Arial"/>
              </a:rPr>
              <a:t>2</a:t>
            </a:r>
            <a:endParaRPr sz="2550" baseline="-21241">
              <a:latin typeface="Arial"/>
              <a:cs typeface="Arial"/>
            </a:endParaRPr>
          </a:p>
          <a:p>
            <a:pPr marL="643890" indent="-619125">
              <a:lnSpc>
                <a:spcPct val="100000"/>
              </a:lnSpc>
              <a:spcBef>
                <a:spcPts val="620"/>
              </a:spcBef>
              <a:buChar char="•"/>
              <a:tabLst>
                <a:tab pos="643890" algn="l"/>
                <a:tab pos="644525" algn="l"/>
              </a:tabLst>
            </a:pPr>
            <a:r>
              <a:rPr sz="2600" dirty="0">
                <a:latin typeface="Arial"/>
                <a:cs typeface="Arial"/>
              </a:rPr>
              <a:t>Duration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murmur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shortens.</a:t>
            </a:r>
            <a:endParaRPr sz="2600">
              <a:latin typeface="Arial"/>
              <a:cs typeface="Arial"/>
            </a:endParaRPr>
          </a:p>
          <a:p>
            <a:pPr marL="368300" marR="114300" indent="-34353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643890" algn="l"/>
                <a:tab pos="644525" algn="l"/>
              </a:tabLst>
            </a:pPr>
            <a:r>
              <a:rPr dirty="0"/>
              <a:t>	</a:t>
            </a:r>
            <a:r>
              <a:rPr sz="2600" spc="-25" dirty="0">
                <a:latin typeface="Arial"/>
                <a:cs typeface="Arial"/>
              </a:rPr>
              <a:t>Valsalva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maneuver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also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decreases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intensity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murmur.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9992" y="515238"/>
            <a:ext cx="46856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Mitral </a:t>
            </a:r>
            <a:r>
              <a:rPr dirty="0"/>
              <a:t>valve</a:t>
            </a:r>
            <a:r>
              <a:rPr spc="-25" dirty="0"/>
              <a:t> </a:t>
            </a:r>
            <a:r>
              <a:rPr spc="-5" dirty="0"/>
              <a:t>prolapse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34918"/>
            <a:ext cx="7330440" cy="232346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Presence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 non-ejection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click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(LR+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3.8).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Presence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a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systolic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murmur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the</a:t>
            </a:r>
            <a:r>
              <a:rPr sz="2600" dirty="0">
                <a:latin typeface="Arial"/>
                <a:cs typeface="Arial"/>
              </a:rPr>
              <a:t> click</a:t>
            </a:r>
            <a:endParaRPr sz="2600">
              <a:latin typeface="Arial"/>
              <a:cs typeface="Arial"/>
            </a:endParaRPr>
          </a:p>
          <a:p>
            <a:pPr marL="797560" indent="-785495">
              <a:lnSpc>
                <a:spcPct val="100000"/>
              </a:lnSpc>
              <a:spcBef>
                <a:spcPts val="625"/>
              </a:spcBef>
              <a:buChar char="•"/>
              <a:tabLst>
                <a:tab pos="797560" algn="l"/>
                <a:tab pos="798195" algn="l"/>
              </a:tabLst>
            </a:pPr>
            <a:r>
              <a:rPr sz="2600" dirty="0">
                <a:latin typeface="Arial"/>
                <a:cs typeface="Arial"/>
              </a:rPr>
              <a:t>Associated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 long-term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complications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Absence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 murmur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 click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rules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out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mitral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valve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prolapse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(LR-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0.04)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9992" y="515238"/>
            <a:ext cx="46856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Mitral </a:t>
            </a:r>
            <a:r>
              <a:rPr dirty="0"/>
              <a:t>valve</a:t>
            </a:r>
            <a:r>
              <a:rPr spc="-25" dirty="0"/>
              <a:t> </a:t>
            </a:r>
            <a:r>
              <a:rPr spc="-5" dirty="0"/>
              <a:t>prolapse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20800"/>
            <a:ext cx="7962265" cy="4385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Myxomatous degeneration of the valve predisposes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 severe regurgitation and chordal rupture, and is a </a:t>
            </a:r>
            <a:r>
              <a:rPr sz="2600" spc="-7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frequent indication for mitral valve repair or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replacement.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3%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develop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serious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complications</a:t>
            </a:r>
            <a:endParaRPr sz="2600">
              <a:latin typeface="Arial"/>
              <a:cs typeface="Arial"/>
            </a:endParaRPr>
          </a:p>
          <a:p>
            <a:pPr marL="724535" indent="-712470">
              <a:lnSpc>
                <a:spcPct val="100000"/>
              </a:lnSpc>
              <a:spcBef>
                <a:spcPts val="620"/>
              </a:spcBef>
              <a:buChar char="•"/>
              <a:tabLst>
                <a:tab pos="724535" algn="l"/>
                <a:tab pos="725170" algn="l"/>
              </a:tabLst>
            </a:pPr>
            <a:r>
              <a:rPr sz="2600" dirty="0">
                <a:latin typeface="Arial"/>
                <a:cs typeface="Arial"/>
              </a:rPr>
              <a:t>Endocarditis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prophylaxis.</a:t>
            </a:r>
            <a:endParaRPr sz="2600">
              <a:latin typeface="Arial"/>
              <a:cs typeface="Arial"/>
            </a:endParaRPr>
          </a:p>
          <a:p>
            <a:pPr marL="706120" indent="-694055">
              <a:lnSpc>
                <a:spcPct val="100000"/>
              </a:lnSpc>
              <a:spcBef>
                <a:spcPts val="630"/>
              </a:spcBef>
              <a:buChar char="•"/>
              <a:tabLst>
                <a:tab pos="706120" algn="l"/>
                <a:tab pos="706755" algn="l"/>
              </a:tabLst>
            </a:pPr>
            <a:r>
              <a:rPr sz="2600" dirty="0">
                <a:latin typeface="Arial"/>
                <a:cs typeface="Arial"/>
              </a:rPr>
              <a:t>ASA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if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 history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embolic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disease.</a:t>
            </a:r>
            <a:endParaRPr sz="2600">
              <a:latin typeface="Arial"/>
              <a:cs typeface="Arial"/>
            </a:endParaRPr>
          </a:p>
          <a:p>
            <a:pPr marL="355600" marR="550545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631190" algn="l"/>
                <a:tab pos="631825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β-blocker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only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if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symptomatic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non-anginal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chest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pain, </a:t>
            </a:r>
            <a:r>
              <a:rPr sz="2600" spc="-25" dirty="0">
                <a:latin typeface="Arial"/>
                <a:cs typeface="Arial"/>
              </a:rPr>
              <a:t>anxiety,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 arrhythmia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Significant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mitral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regurgitation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may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develop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68961"/>
            <a:ext cx="9138285" cy="9525"/>
          </a:xfrm>
          <a:custGeom>
            <a:avLst/>
            <a:gdLst/>
            <a:ahLst/>
            <a:cxnLst/>
            <a:rect l="l" t="t" r="r" b="b"/>
            <a:pathLst>
              <a:path w="9138285" h="9525">
                <a:moveTo>
                  <a:pt x="9137904" y="0"/>
                </a:moveTo>
                <a:lnTo>
                  <a:pt x="0" y="0"/>
                </a:lnTo>
                <a:lnTo>
                  <a:pt x="0" y="9524"/>
                </a:lnTo>
                <a:lnTo>
                  <a:pt x="9137904" y="9524"/>
                </a:lnTo>
                <a:lnTo>
                  <a:pt x="913790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2815" y="6259169"/>
            <a:ext cx="65176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Citation: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DEGENERATIVE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MITRAL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VALVE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DISEASE, Fuster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V,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Harrington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RA,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Narula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J,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Eapen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ZJ.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Hurst's </a:t>
            </a:r>
            <a:r>
              <a:rPr sz="800" i="1" dirty="0">
                <a:latin typeface="Arial"/>
                <a:cs typeface="Arial"/>
              </a:rPr>
              <a:t>The</a:t>
            </a:r>
            <a:r>
              <a:rPr sz="800" i="1" spc="1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Heart,</a:t>
            </a:r>
            <a:r>
              <a:rPr sz="800" i="1" spc="1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14e;</a:t>
            </a:r>
            <a:r>
              <a:rPr sz="800" i="1" spc="4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2017.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Available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at: 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https://accessmedicine.mhmedical.com/content.aspx?bookid=2046&amp;sectionid=176557605</a:t>
            </a:r>
            <a:r>
              <a:rPr sz="800" spc="6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Accessed: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April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22,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2020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Copyright</a:t>
            </a:r>
            <a:r>
              <a:rPr sz="800" spc="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99999"/>
                </a:solidFill>
                <a:latin typeface="Arial"/>
                <a:cs typeface="Arial"/>
              </a:rPr>
              <a:t>©</a:t>
            </a:r>
            <a:r>
              <a:rPr sz="800" spc="10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2020</a:t>
            </a:r>
            <a:r>
              <a:rPr sz="800" spc="3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McGraw-Hill</a:t>
            </a:r>
            <a:r>
              <a:rPr sz="800" spc="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Education.</a:t>
            </a:r>
            <a:r>
              <a:rPr sz="800" spc="1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99999"/>
                </a:solidFill>
                <a:latin typeface="Arial"/>
                <a:cs typeface="Arial"/>
              </a:rPr>
              <a:t>All</a:t>
            </a:r>
            <a:r>
              <a:rPr sz="800" spc="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rights</a:t>
            </a:r>
            <a:r>
              <a:rPr sz="800" spc="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reserved</a:t>
            </a:r>
            <a:endParaRPr sz="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731" y="6269735"/>
            <a:ext cx="451104" cy="4495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0200" y="760476"/>
            <a:ext cx="5931408" cy="4770847"/>
          </a:xfrm>
          <a:prstGeom prst="rect">
            <a:avLst/>
          </a:prstGeom>
        </p:spPr>
      </p:pic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932" y="6174435"/>
            <a:ext cx="74936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782820" algn="l"/>
              </a:tabLst>
            </a:pP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http://image.slidesharecdn.com/mrecho-150211075734-conversion-gate01/95/echocardiographic-evaluation-of- </a:t>
            </a:r>
            <a:r>
              <a:rPr sz="1200" spc="-32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mitral-valve-disease-mitral-regurgitation-19-638.jpg?cb=1423663330</a:t>
            </a:r>
            <a:r>
              <a:rPr sz="1200" spc="-5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	</a:t>
            </a:r>
            <a:r>
              <a:rPr sz="1200" dirty="0">
                <a:latin typeface="Arial"/>
                <a:cs typeface="Arial"/>
                <a:hlinkClick r:id="rId2"/>
              </a:rPr>
              <a:t>Accessed</a:t>
            </a:r>
            <a:r>
              <a:rPr sz="1200" spc="-35" dirty="0">
                <a:latin typeface="Arial"/>
                <a:cs typeface="Arial"/>
                <a:hlinkClick r:id="rId2"/>
              </a:rPr>
              <a:t> </a:t>
            </a:r>
            <a:r>
              <a:rPr sz="1200" spc="-5" dirty="0">
                <a:latin typeface="Arial"/>
                <a:cs typeface="Arial"/>
                <a:hlinkClick r:id="rId2"/>
              </a:rPr>
              <a:t>12/07/2019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939" y="859536"/>
            <a:ext cx="6687311" cy="502005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6211" y="2133600"/>
            <a:ext cx="5753099" cy="25908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32457" y="515238"/>
            <a:ext cx="4878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Holosystolic</a:t>
            </a:r>
            <a:r>
              <a:rPr spc="-30" dirty="0"/>
              <a:t> </a:t>
            </a:r>
            <a:r>
              <a:rPr spc="-5" dirty="0"/>
              <a:t>murmurs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75308" y="5266690"/>
            <a:ext cx="58826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https://journals.lww.com/jaapa/fulltext/2019/12000/cardiac_auscultation</a:t>
            </a:r>
            <a:r>
              <a:rPr sz="1200" u="sng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using_physiol </a:t>
            </a:r>
            <a:r>
              <a:rPr sz="1200" spc="-3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ogic_maneuvers.4.aspx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15238"/>
            <a:ext cx="80441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Myxomatous</a:t>
            </a:r>
            <a:r>
              <a:rPr spc="30" dirty="0"/>
              <a:t> </a:t>
            </a:r>
            <a:r>
              <a:rPr spc="-5" dirty="0"/>
              <a:t>mitral</a:t>
            </a:r>
            <a:r>
              <a:rPr spc="20" dirty="0"/>
              <a:t> </a:t>
            </a:r>
            <a:r>
              <a:rPr spc="-5" dirty="0"/>
              <a:t>valve</a:t>
            </a:r>
            <a:r>
              <a:rPr spc="5" dirty="0"/>
              <a:t> </a:t>
            </a:r>
            <a:r>
              <a:rPr spc="-5" dirty="0"/>
              <a:t>(prolapse)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1295400"/>
            <a:ext cx="4191000" cy="543763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023609" y="2162683"/>
            <a:ext cx="22415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Klatt, EC, </a:t>
            </a:r>
            <a:r>
              <a:rPr sz="1200" spc="-5" dirty="0">
                <a:latin typeface="Arial"/>
                <a:cs typeface="Arial"/>
              </a:rPr>
              <a:t>Robbins and Cotran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Colo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tla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f P</a:t>
            </a:r>
            <a:r>
              <a:rPr sz="1200" spc="-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h</a:t>
            </a:r>
            <a:r>
              <a:rPr sz="1200" spc="-5" dirty="0">
                <a:latin typeface="Arial"/>
                <a:cs typeface="Arial"/>
              </a:rPr>
              <a:t>ol</a:t>
            </a:r>
            <a:r>
              <a:rPr sz="1200" spc="-15" dirty="0">
                <a:latin typeface="Arial"/>
                <a:cs typeface="Arial"/>
              </a:rPr>
              <a:t>og</a:t>
            </a:r>
            <a:r>
              <a:rPr sz="1200" spc="-100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.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(2015</a:t>
            </a:r>
            <a:r>
              <a:rPr sz="1200" dirty="0">
                <a:latin typeface="Arial"/>
                <a:cs typeface="Arial"/>
              </a:rPr>
              <a:t>)  </a:t>
            </a:r>
            <a:r>
              <a:rPr sz="1200" spc="-10" dirty="0">
                <a:latin typeface="Arial"/>
                <a:cs typeface="Arial"/>
              </a:rPr>
              <a:t>Elsevier.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Philadelphia.</a:t>
            </a:r>
            <a:r>
              <a:rPr sz="1200" spc="29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Fig.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2-46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4110" y="515238"/>
            <a:ext cx="43357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Marfan’s</a:t>
            </a:r>
            <a:r>
              <a:rPr spc="-5" dirty="0"/>
              <a:t> </a:t>
            </a:r>
            <a:r>
              <a:rPr spc="-10" dirty="0"/>
              <a:t>syndrome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2411" y="1886711"/>
            <a:ext cx="5714999" cy="3953255"/>
          </a:xfrm>
          <a:prstGeom prst="rect">
            <a:avLst/>
          </a:prstGeom>
        </p:spPr>
      </p:pic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9992" y="515238"/>
            <a:ext cx="46856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Mitral </a:t>
            </a:r>
            <a:r>
              <a:rPr dirty="0"/>
              <a:t>valve</a:t>
            </a:r>
            <a:r>
              <a:rPr spc="-25" dirty="0"/>
              <a:t> </a:t>
            </a:r>
            <a:r>
              <a:rPr spc="-5" dirty="0"/>
              <a:t>prolapse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828800"/>
            <a:ext cx="7275576" cy="360425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1044" y="5668467"/>
            <a:ext cx="6958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Prunotto,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M,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Caimmi,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PP,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Bongiovanni,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M,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“Cellular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pathology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mitral</a:t>
            </a:r>
            <a:r>
              <a:rPr sz="1200" spc="-10" dirty="0">
                <a:latin typeface="Arial"/>
                <a:cs typeface="Arial"/>
              </a:rPr>
              <a:t> valve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prolapse,”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Cardiovascular </a:t>
            </a:r>
            <a:r>
              <a:rPr sz="1200" spc="-3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Pathology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(2010)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19: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e113-117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https://doi.org/10.1016/j.carpath.2009.03.002</a:t>
            </a:r>
            <a:r>
              <a:rPr sz="1200" spc="2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Accessed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12/10/2019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124" y="0"/>
            <a:ext cx="8683752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9872" y="515238"/>
            <a:ext cx="66046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Pressure-volume</a:t>
            </a:r>
            <a:r>
              <a:rPr spc="30" dirty="0"/>
              <a:t> </a:t>
            </a:r>
            <a:r>
              <a:rPr spc="-5" dirty="0"/>
              <a:t>relationship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4025"/>
            <a:ext cx="7757159" cy="3117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Aortic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stenosis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characterized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by</a:t>
            </a:r>
            <a:r>
              <a:rPr sz="26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increased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after-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load.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Both systolic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 diastolic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pressures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rise.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Pulse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pressure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widens.</a:t>
            </a:r>
            <a:endParaRPr sz="2600">
              <a:latin typeface="Arial"/>
              <a:cs typeface="Arial"/>
            </a:endParaRPr>
          </a:p>
          <a:p>
            <a:pPr marL="355600" marR="1143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Mitral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stenosis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 characterized</a:t>
            </a:r>
            <a:r>
              <a:rPr sz="26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by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decreased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pre-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load.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Pulse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pressure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unchanged.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9872" y="515238"/>
            <a:ext cx="66046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Pressure-volume</a:t>
            </a:r>
            <a:r>
              <a:rPr spc="30" dirty="0"/>
              <a:t> </a:t>
            </a:r>
            <a:r>
              <a:rPr spc="-5" dirty="0"/>
              <a:t>relationship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4025"/>
            <a:ext cx="7877809" cy="3594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08305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Aortic 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insufficiency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 characterized by increased </a:t>
            </a:r>
            <a:r>
              <a:rPr sz="2600" spc="-715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preload.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Systolic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pressure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rises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while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diastolic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pressure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lags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Wide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pulse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pressure</a:t>
            </a:r>
            <a:endParaRPr sz="2600">
              <a:latin typeface="Arial"/>
              <a:cs typeface="Arial"/>
            </a:endParaRPr>
          </a:p>
          <a:p>
            <a:pPr marL="355600" marR="335915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Mitral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insufficiency</a:t>
            </a:r>
            <a:r>
              <a:rPr sz="26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characterized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by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decreased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afterload</a:t>
            </a:r>
            <a:r>
              <a:rPr sz="2600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Systolic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pressure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falls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3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Pulse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pressure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narrows.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1226" y="515238"/>
            <a:ext cx="32416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Atrial</a:t>
            </a:r>
            <a:r>
              <a:rPr spc="-60" dirty="0"/>
              <a:t> </a:t>
            </a:r>
            <a:r>
              <a:rPr spc="-5" dirty="0"/>
              <a:t>myxoma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5082"/>
            <a:ext cx="7389495" cy="4306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30-50%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primary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tumors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adult heart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Middle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aged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women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90%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arise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atria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4:1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preponderance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on</a:t>
            </a:r>
            <a:r>
              <a:rPr sz="2600" spc="-5" dirty="0">
                <a:latin typeface="Arial"/>
                <a:cs typeface="Arial"/>
              </a:rPr>
              <a:t> left.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Arises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near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fossa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ovalis.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Space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occupying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lesion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atrium</a:t>
            </a:r>
            <a:endParaRPr sz="2600">
              <a:latin typeface="Arial"/>
              <a:cs typeface="Arial"/>
            </a:endParaRPr>
          </a:p>
          <a:p>
            <a:pPr marL="724535" indent="-712470">
              <a:lnSpc>
                <a:spcPct val="100000"/>
              </a:lnSpc>
              <a:buChar char="•"/>
              <a:tabLst>
                <a:tab pos="724535" algn="l"/>
                <a:tab pos="725170" algn="l"/>
              </a:tabLst>
            </a:pPr>
            <a:r>
              <a:rPr sz="2600" dirty="0">
                <a:latin typeface="Arial"/>
                <a:cs typeface="Arial"/>
              </a:rPr>
              <a:t>May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function as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ball-valve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if pedunculated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ts val="2500"/>
              </a:lnSpc>
              <a:spcBef>
                <a:spcPts val="60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Composed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stellate cells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embedded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an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acid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mucopolysaccharide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ground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substance.</a:t>
            </a:r>
            <a:endParaRPr sz="2600">
              <a:latin typeface="Arial"/>
              <a:cs typeface="Arial"/>
            </a:endParaRPr>
          </a:p>
          <a:p>
            <a:pPr marL="706120" indent="-694055">
              <a:lnSpc>
                <a:spcPct val="100000"/>
              </a:lnSpc>
              <a:spcBef>
                <a:spcPts val="20"/>
              </a:spcBef>
              <a:buChar char="•"/>
              <a:tabLst>
                <a:tab pos="706120" algn="l"/>
                <a:tab pos="706755" algn="l"/>
              </a:tabLst>
            </a:pPr>
            <a:r>
              <a:rPr sz="2600" dirty="0">
                <a:latin typeface="Arial"/>
                <a:cs typeface="Arial"/>
              </a:rPr>
              <a:t>Abortive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gland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vessel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formation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noted.</a:t>
            </a:r>
            <a:endParaRPr sz="2600">
              <a:latin typeface="Arial"/>
              <a:cs typeface="Arial"/>
            </a:endParaRPr>
          </a:p>
          <a:p>
            <a:pPr marL="631190" indent="-619125">
              <a:lnSpc>
                <a:spcPct val="100000"/>
              </a:lnSpc>
              <a:buChar char="•"/>
              <a:tabLst>
                <a:tab pos="631190" algn="l"/>
                <a:tab pos="631825" algn="l"/>
              </a:tabLst>
            </a:pPr>
            <a:r>
              <a:rPr sz="2600" dirty="0">
                <a:latin typeface="Arial"/>
                <a:cs typeface="Arial"/>
              </a:rPr>
              <a:t>Mesenchymal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origin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1226" y="515238"/>
            <a:ext cx="32416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Atrial</a:t>
            </a:r>
            <a:r>
              <a:rPr spc="-60" dirty="0"/>
              <a:t> </a:t>
            </a:r>
            <a:r>
              <a:rPr spc="-5" dirty="0"/>
              <a:t>myxoma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45803"/>
            <a:ext cx="8044815" cy="474154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Familial</a:t>
            </a:r>
            <a:r>
              <a:rPr sz="2600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form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(Carney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complex)</a:t>
            </a:r>
            <a:endParaRPr sz="2600">
              <a:latin typeface="Arial"/>
              <a:cs typeface="Arial"/>
            </a:endParaRPr>
          </a:p>
          <a:p>
            <a:pPr marL="724535" indent="-712470">
              <a:lnSpc>
                <a:spcPct val="100000"/>
              </a:lnSpc>
              <a:spcBef>
                <a:spcPts val="315"/>
              </a:spcBef>
              <a:buChar char="•"/>
              <a:tabLst>
                <a:tab pos="724535" algn="l"/>
                <a:tab pos="725170" algn="l"/>
              </a:tabLst>
            </a:pPr>
            <a:r>
              <a:rPr sz="2600" dirty="0">
                <a:latin typeface="Arial"/>
                <a:cs typeface="Arial"/>
              </a:rPr>
              <a:t>7%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atrial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myxomas</a:t>
            </a:r>
            <a:endParaRPr sz="2600">
              <a:latin typeface="Arial"/>
              <a:cs typeface="Arial"/>
            </a:endParaRPr>
          </a:p>
          <a:p>
            <a:pPr marL="625475" indent="-613410">
              <a:lnSpc>
                <a:spcPct val="100000"/>
              </a:lnSpc>
              <a:spcBef>
                <a:spcPts val="315"/>
              </a:spcBef>
              <a:buChar char="•"/>
              <a:tabLst>
                <a:tab pos="625475" algn="l"/>
                <a:tab pos="626110" algn="l"/>
              </a:tabLst>
            </a:pPr>
            <a:r>
              <a:rPr sz="2600" spc="-45" dirty="0">
                <a:latin typeface="Arial"/>
                <a:cs typeface="Arial"/>
              </a:rPr>
              <a:t>Young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age</a:t>
            </a:r>
            <a:endParaRPr sz="2600">
              <a:latin typeface="Arial"/>
              <a:cs typeface="Arial"/>
            </a:endParaRPr>
          </a:p>
          <a:p>
            <a:pPr marL="631190" indent="-619125">
              <a:lnSpc>
                <a:spcPct val="100000"/>
              </a:lnSpc>
              <a:spcBef>
                <a:spcPts val="310"/>
              </a:spcBef>
              <a:buChar char="•"/>
              <a:tabLst>
                <a:tab pos="631190" algn="l"/>
                <a:tab pos="631825" algn="l"/>
              </a:tabLst>
            </a:pPr>
            <a:r>
              <a:rPr sz="2600" dirty="0">
                <a:latin typeface="Arial"/>
                <a:cs typeface="Arial"/>
              </a:rPr>
              <a:t>Multicentric</a:t>
            </a:r>
            <a:endParaRPr sz="2600">
              <a:latin typeface="Arial"/>
              <a:cs typeface="Arial"/>
            </a:endParaRPr>
          </a:p>
          <a:p>
            <a:pPr marL="631190" indent="-619125">
              <a:lnSpc>
                <a:spcPct val="100000"/>
              </a:lnSpc>
              <a:spcBef>
                <a:spcPts val="315"/>
              </a:spcBef>
              <a:buChar char="•"/>
              <a:tabLst>
                <a:tab pos="631190" algn="l"/>
                <a:tab pos="631825" algn="l"/>
              </a:tabLst>
            </a:pPr>
            <a:r>
              <a:rPr sz="2600" dirty="0">
                <a:latin typeface="Arial"/>
                <a:cs typeface="Arial"/>
              </a:rPr>
              <a:t>Pigmented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nevi</a:t>
            </a:r>
            <a:endParaRPr sz="2600">
              <a:latin typeface="Arial"/>
              <a:cs typeface="Arial"/>
            </a:endParaRPr>
          </a:p>
          <a:p>
            <a:pPr marL="631190" indent="-619125">
              <a:lnSpc>
                <a:spcPct val="100000"/>
              </a:lnSpc>
              <a:spcBef>
                <a:spcPts val="310"/>
              </a:spcBef>
              <a:buChar char="•"/>
              <a:tabLst>
                <a:tab pos="631190" algn="l"/>
                <a:tab pos="631825" algn="l"/>
              </a:tabLst>
            </a:pPr>
            <a:r>
              <a:rPr sz="2600" dirty="0">
                <a:latin typeface="Arial"/>
                <a:cs typeface="Arial"/>
              </a:rPr>
              <a:t>Fibromyxomatous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skin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tumors</a:t>
            </a:r>
            <a:endParaRPr sz="2600">
              <a:latin typeface="Arial"/>
              <a:cs typeface="Arial"/>
            </a:endParaRPr>
          </a:p>
          <a:p>
            <a:pPr marL="631190" indent="-619125">
              <a:lnSpc>
                <a:spcPct val="100000"/>
              </a:lnSpc>
              <a:spcBef>
                <a:spcPts val="315"/>
              </a:spcBef>
              <a:buChar char="•"/>
              <a:tabLst>
                <a:tab pos="631190" algn="l"/>
                <a:tab pos="631825" algn="l"/>
              </a:tabLst>
            </a:pPr>
            <a:r>
              <a:rPr sz="2600" dirty="0">
                <a:latin typeface="Arial"/>
                <a:cs typeface="Arial"/>
              </a:rPr>
              <a:t>Pigmented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nodular adrenocortical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tumors</a:t>
            </a:r>
            <a:endParaRPr sz="2600">
              <a:latin typeface="Arial"/>
              <a:cs typeface="Arial"/>
            </a:endParaRPr>
          </a:p>
          <a:p>
            <a:pPr marL="613410" indent="-601345">
              <a:lnSpc>
                <a:spcPct val="100000"/>
              </a:lnSpc>
              <a:spcBef>
                <a:spcPts val="310"/>
              </a:spcBef>
              <a:buChar char="•"/>
              <a:tabLst>
                <a:tab pos="612775" algn="l"/>
                <a:tab pos="614045" algn="l"/>
              </a:tabLst>
            </a:pPr>
            <a:r>
              <a:rPr sz="2600" dirty="0">
                <a:latin typeface="Arial"/>
                <a:cs typeface="Arial"/>
              </a:rPr>
              <a:t>Autosomal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dominant</a:t>
            </a:r>
            <a:endParaRPr sz="2600">
              <a:latin typeface="Arial"/>
              <a:cs typeface="Arial"/>
            </a:endParaRPr>
          </a:p>
          <a:p>
            <a:pPr marL="907415" indent="-895350">
              <a:lnSpc>
                <a:spcPct val="100000"/>
              </a:lnSpc>
              <a:spcBef>
                <a:spcPts val="315"/>
              </a:spcBef>
              <a:buChar char="•"/>
              <a:tabLst>
                <a:tab pos="907415" algn="l"/>
                <a:tab pos="908050" algn="l"/>
              </a:tabLst>
            </a:pPr>
            <a:r>
              <a:rPr sz="2600" dirty="0">
                <a:latin typeface="Arial"/>
                <a:cs typeface="Arial"/>
              </a:rPr>
              <a:t>70%,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PRKAR1A</a:t>
            </a:r>
            <a:r>
              <a:rPr sz="2600" spc="-1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null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mutation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(cAMP)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ts val="2810"/>
              </a:lnSpc>
              <a:spcBef>
                <a:spcPts val="66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McCune-Albright</a:t>
            </a:r>
            <a:r>
              <a:rPr sz="26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syndrome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(GNAS1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mutation)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associated</a:t>
            </a:r>
            <a:r>
              <a:rPr sz="26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with atrial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myxoma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1226" y="515238"/>
            <a:ext cx="32416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Atrial</a:t>
            </a:r>
            <a:r>
              <a:rPr spc="-60" dirty="0"/>
              <a:t> </a:t>
            </a:r>
            <a:r>
              <a:rPr spc="-5" dirty="0"/>
              <a:t>myxoma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676400"/>
            <a:ext cx="4123944" cy="46863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61228" y="1702054"/>
            <a:ext cx="324167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466850" algn="l"/>
              </a:tabLst>
            </a:pPr>
            <a:r>
              <a:rPr sz="2000" dirty="0">
                <a:latin typeface="Arial"/>
                <a:cs typeface="Arial"/>
              </a:rPr>
              <a:t>Lateral chest x-ray of a 16-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year-old girl with syncope.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Two </a:t>
            </a:r>
            <a:r>
              <a:rPr sz="2000" dirty="0">
                <a:latin typeface="Arial"/>
                <a:cs typeface="Arial"/>
              </a:rPr>
              <a:t>areas of dense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calcification	(arrowheads)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overly</a:t>
            </a:r>
            <a:r>
              <a:rPr sz="2000" spc="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posterior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aspect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heart.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gery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  calcified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myxoma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right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atrium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was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removed.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61228" y="4419980"/>
            <a:ext cx="312039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Fig.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2-2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Burke,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A, </a:t>
            </a:r>
            <a:r>
              <a:rPr sz="1000" spc="-10" dirty="0">
                <a:latin typeface="Arial"/>
                <a:cs typeface="Arial"/>
              </a:rPr>
              <a:t>and, </a:t>
            </a:r>
            <a:r>
              <a:rPr sz="1000" spc="-5" dirty="0">
                <a:latin typeface="Arial"/>
                <a:cs typeface="Arial"/>
              </a:rPr>
              <a:t>Virman, R,</a:t>
            </a:r>
            <a:r>
              <a:rPr sz="1000" dirty="0">
                <a:latin typeface="Arial"/>
                <a:cs typeface="Arial"/>
              </a:rPr>
              <a:t> “Tumors </a:t>
            </a:r>
            <a:r>
              <a:rPr sz="1000" spc="-5" dirty="0">
                <a:latin typeface="Arial"/>
                <a:cs typeface="Arial"/>
              </a:rPr>
              <a:t>of the </a:t>
            </a:r>
            <a:r>
              <a:rPr sz="1000" spc="-10" dirty="0">
                <a:latin typeface="Arial"/>
                <a:cs typeface="Arial"/>
              </a:rPr>
              <a:t>heart and 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great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vessels.”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Atlas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of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Tumor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Pathology.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Third </a:t>
            </a:r>
            <a:r>
              <a:rPr sz="1000" spc="-10" dirty="0">
                <a:latin typeface="Arial"/>
                <a:cs typeface="Arial"/>
              </a:rPr>
              <a:t>Series.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Fascicle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16. </a:t>
            </a:r>
            <a:r>
              <a:rPr sz="1000" dirty="0">
                <a:latin typeface="Arial"/>
                <a:cs typeface="Arial"/>
              </a:rPr>
              <a:t>Armed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Forces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Institute of </a:t>
            </a:r>
            <a:r>
              <a:rPr sz="1000" spc="-10" dirty="0">
                <a:latin typeface="Arial"/>
                <a:cs typeface="Arial"/>
              </a:rPr>
              <a:t>Pathology.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latin typeface="Arial"/>
                <a:cs typeface="Arial"/>
              </a:rPr>
              <a:t>Washington,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D.C.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1996.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1226" y="515238"/>
            <a:ext cx="32416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Atrial</a:t>
            </a:r>
            <a:r>
              <a:rPr spc="-60" dirty="0"/>
              <a:t> </a:t>
            </a:r>
            <a:r>
              <a:rPr spc="-5" dirty="0"/>
              <a:t>myxoma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752600"/>
            <a:ext cx="5638800" cy="399592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557009" y="1625854"/>
            <a:ext cx="2155825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04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A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gelat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nous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tumor  is attached by a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narrow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pedicle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atrial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septum. The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myxoma has an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irregular surface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 nearly </a:t>
            </a:r>
            <a:r>
              <a:rPr sz="2000" spc="-5" dirty="0">
                <a:latin typeface="Arial"/>
                <a:cs typeface="Arial"/>
              </a:rPr>
              <a:t>fills </a:t>
            </a:r>
            <a:r>
              <a:rPr sz="2000" dirty="0">
                <a:latin typeface="Arial"/>
                <a:cs typeface="Arial"/>
              </a:rPr>
              <a:t>the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left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atrium.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57009" y="4648580"/>
            <a:ext cx="227457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Fig.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3-1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Burke , </a:t>
            </a:r>
            <a:r>
              <a:rPr sz="1000" spc="-10" dirty="0">
                <a:latin typeface="Arial"/>
                <a:cs typeface="Arial"/>
              </a:rPr>
              <a:t>A, </a:t>
            </a:r>
            <a:r>
              <a:rPr sz="1000" spc="-5" dirty="0">
                <a:latin typeface="Arial"/>
                <a:cs typeface="Arial"/>
              </a:rPr>
              <a:t>and, Virman, R,</a:t>
            </a:r>
            <a:r>
              <a:rPr sz="1000" dirty="0">
                <a:latin typeface="Arial"/>
                <a:cs typeface="Arial"/>
              </a:rPr>
              <a:t> “Tumors </a:t>
            </a:r>
            <a:r>
              <a:rPr sz="1000" spc="-5" dirty="0">
                <a:latin typeface="Arial"/>
                <a:cs typeface="Arial"/>
              </a:rPr>
              <a:t>of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heart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and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great</a:t>
            </a:r>
            <a:r>
              <a:rPr sz="1000" spc="-5" dirty="0">
                <a:latin typeface="Arial"/>
                <a:cs typeface="Arial"/>
              </a:rPr>
              <a:t> vessels.”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Atlas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of 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Tumor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Pathology.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Third Series. Fascicle</a:t>
            </a:r>
            <a:endParaRPr sz="1000">
              <a:latin typeface="Arial"/>
              <a:cs typeface="Arial"/>
            </a:endParaRPr>
          </a:p>
          <a:p>
            <a:pPr marL="12700" marR="8255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latin typeface="Arial"/>
                <a:cs typeface="Arial"/>
              </a:rPr>
              <a:t>16.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Armed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Forces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Institute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of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Pathology. </a:t>
            </a:r>
            <a:r>
              <a:rPr sz="1000" spc="-2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Washington,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D.C.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1996.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7948" y="515238"/>
            <a:ext cx="53867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Diastolic</a:t>
            </a:r>
            <a:r>
              <a:rPr spc="-10" dirty="0"/>
              <a:t> </a:t>
            </a:r>
            <a:r>
              <a:rPr spc="-5" dirty="0"/>
              <a:t>heart murmurs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2003"/>
            <a:ext cx="3402329" cy="266065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Early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(decrescendo):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Aortic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regurgitation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Pulmonic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regurgitation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Mid-diastolic: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Mitral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stenosis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"/>
                <a:cs typeface="Arial"/>
              </a:rPr>
              <a:t>Tricuspid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stenosis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1226" y="515238"/>
            <a:ext cx="32416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Atrial</a:t>
            </a:r>
            <a:r>
              <a:rPr spc="-60" dirty="0"/>
              <a:t> </a:t>
            </a:r>
            <a:r>
              <a:rPr spc="-5" dirty="0"/>
              <a:t>myxoma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4211" y="1804416"/>
            <a:ext cx="6347460" cy="41178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40155" y="6367373"/>
            <a:ext cx="3536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https://webpath.med.utah.edu/CVHTML/CV076.html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2107" y="6367373"/>
            <a:ext cx="1489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Accessed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12/10/2019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61681" y="2347087"/>
            <a:ext cx="141033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Scattered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stellate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cells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 a myxoid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stroma.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9973" y="515238"/>
            <a:ext cx="3465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Rhab</a:t>
            </a:r>
            <a:r>
              <a:rPr spc="-20" dirty="0"/>
              <a:t>d</a:t>
            </a:r>
            <a:r>
              <a:rPr spc="-5" dirty="0"/>
              <a:t>omyoma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19580"/>
            <a:ext cx="7741284" cy="5131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5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Most</a:t>
            </a:r>
            <a:r>
              <a:rPr sz="25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5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common</a:t>
            </a:r>
            <a:r>
              <a:rPr sz="2500" u="sng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5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pediatric tumor</a:t>
            </a:r>
            <a:r>
              <a:rPr sz="25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5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25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5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heart</a:t>
            </a:r>
            <a:endParaRPr sz="25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500" spc="-5" dirty="0">
                <a:latin typeface="Arial"/>
                <a:cs typeface="Arial"/>
              </a:rPr>
              <a:t>&gt;50%</a:t>
            </a:r>
            <a:r>
              <a:rPr sz="2500" spc="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associated with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15" dirty="0">
                <a:latin typeface="Arial"/>
                <a:cs typeface="Arial"/>
              </a:rPr>
              <a:t>Tuberous</a:t>
            </a:r>
            <a:r>
              <a:rPr sz="2500" spc="-5" dirty="0">
                <a:latin typeface="Arial"/>
                <a:cs typeface="Arial"/>
              </a:rPr>
              <a:t> sclerosis</a:t>
            </a:r>
            <a:endParaRPr sz="25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500" spc="-5" dirty="0">
                <a:latin typeface="Arial"/>
                <a:cs typeface="Arial"/>
              </a:rPr>
              <a:t>Multiple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in</a:t>
            </a:r>
            <a:r>
              <a:rPr sz="250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90%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of cases</a:t>
            </a:r>
            <a:endParaRPr sz="25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500" spc="-5" dirty="0">
                <a:latin typeface="Arial"/>
                <a:cs typeface="Arial"/>
              </a:rPr>
              <a:t>Often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asymptomatic</a:t>
            </a:r>
            <a:endParaRPr sz="2500">
              <a:latin typeface="Arial"/>
              <a:cs typeface="Arial"/>
            </a:endParaRPr>
          </a:p>
          <a:p>
            <a:pPr marL="355600" marR="109220" indent="-343535">
              <a:lnSpc>
                <a:spcPts val="2400"/>
              </a:lnSpc>
              <a:spcBef>
                <a:spcPts val="580"/>
              </a:spcBef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dirty="0"/>
              <a:t>	</a:t>
            </a:r>
            <a:r>
              <a:rPr sz="2500" spc="-5" dirty="0">
                <a:latin typeface="Arial"/>
                <a:cs typeface="Arial"/>
              </a:rPr>
              <a:t>Predilection for</a:t>
            </a:r>
            <a:r>
              <a:rPr sz="2500" spc="2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left</a:t>
            </a:r>
            <a:r>
              <a:rPr sz="2500" spc="1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ventricle</a:t>
            </a:r>
            <a:r>
              <a:rPr sz="2500" spc="1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and</a:t>
            </a:r>
            <a:r>
              <a:rPr sz="2500" spc="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may</a:t>
            </a:r>
            <a:r>
              <a:rPr sz="2500" spc="2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present</a:t>
            </a:r>
            <a:r>
              <a:rPr sz="2500" spc="1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with </a:t>
            </a:r>
            <a:r>
              <a:rPr sz="2500" spc="-68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outflow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obstruction</a:t>
            </a:r>
            <a:endParaRPr sz="25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5"/>
              </a:spcBef>
              <a:buChar char="•"/>
              <a:tabLst>
                <a:tab pos="355600" algn="l"/>
                <a:tab pos="356235" algn="l"/>
              </a:tabLst>
            </a:pPr>
            <a:r>
              <a:rPr sz="25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Hamartoma</a:t>
            </a:r>
            <a:r>
              <a:rPr sz="2500" u="sng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5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25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5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embryonal</a:t>
            </a:r>
            <a:r>
              <a:rPr sz="25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5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myocytes</a:t>
            </a:r>
            <a:endParaRPr sz="25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5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Gross</a:t>
            </a:r>
            <a:r>
              <a:rPr sz="25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5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Pathology</a:t>
            </a:r>
            <a:endParaRPr sz="2500">
              <a:latin typeface="Arial"/>
              <a:cs typeface="Arial"/>
            </a:endParaRPr>
          </a:p>
          <a:p>
            <a:pPr marL="355600" marR="462915" indent="-343535">
              <a:lnSpc>
                <a:spcPts val="2400"/>
              </a:lnSpc>
              <a:spcBef>
                <a:spcPts val="580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dirty="0"/>
              <a:t>	</a:t>
            </a:r>
            <a:r>
              <a:rPr sz="2500" spc="-30" dirty="0">
                <a:latin typeface="Arial"/>
                <a:cs typeface="Arial"/>
              </a:rPr>
              <a:t>Yellow-tan</a:t>
            </a:r>
            <a:r>
              <a:rPr sz="2500" spc="1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solid,</a:t>
            </a:r>
            <a:r>
              <a:rPr sz="2500" spc="2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circumscribed,</a:t>
            </a:r>
            <a:r>
              <a:rPr sz="2500" spc="4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unencapsulated </a:t>
            </a:r>
            <a:r>
              <a:rPr sz="2500" spc="-68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lesions</a:t>
            </a:r>
            <a:endParaRPr sz="25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0"/>
              </a:spcBef>
              <a:buChar char="•"/>
              <a:tabLst>
                <a:tab pos="355600" algn="l"/>
                <a:tab pos="356235" algn="l"/>
              </a:tabLst>
            </a:pPr>
            <a:r>
              <a:rPr sz="25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Histopathology</a:t>
            </a:r>
            <a:endParaRPr sz="2500">
              <a:latin typeface="Arial"/>
              <a:cs typeface="Arial"/>
            </a:endParaRPr>
          </a:p>
          <a:p>
            <a:pPr marL="534035" indent="-521970">
              <a:lnSpc>
                <a:spcPct val="100000"/>
              </a:lnSpc>
              <a:buChar char="•"/>
              <a:tabLst>
                <a:tab pos="534035" algn="l"/>
                <a:tab pos="534670" algn="l"/>
              </a:tabLst>
            </a:pPr>
            <a:r>
              <a:rPr sz="25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Characteristic</a:t>
            </a:r>
            <a:r>
              <a:rPr sz="25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5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spider</a:t>
            </a:r>
            <a:r>
              <a:rPr sz="25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5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cell</a:t>
            </a:r>
            <a:endParaRPr sz="2500">
              <a:latin typeface="Arial"/>
              <a:cs typeface="Arial"/>
            </a:endParaRPr>
          </a:p>
          <a:p>
            <a:pPr marL="355600" marR="5080" indent="-343535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800735" algn="l"/>
                <a:tab pos="801370" algn="l"/>
              </a:tabLst>
            </a:pPr>
            <a:r>
              <a:rPr dirty="0"/>
              <a:t>	</a:t>
            </a:r>
            <a:r>
              <a:rPr sz="2500" spc="-5" dirty="0">
                <a:latin typeface="Arial"/>
                <a:cs typeface="Arial"/>
              </a:rPr>
              <a:t>large</a:t>
            </a:r>
            <a:r>
              <a:rPr sz="250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clear</a:t>
            </a:r>
            <a:r>
              <a:rPr sz="2500" spc="2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cell</a:t>
            </a:r>
            <a:r>
              <a:rPr sz="2500" spc="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with</a:t>
            </a:r>
            <a:r>
              <a:rPr sz="2500" spc="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glycogen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cytoplasmic</a:t>
            </a:r>
            <a:r>
              <a:rPr sz="2500" spc="1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strands </a:t>
            </a:r>
            <a:r>
              <a:rPr sz="2500" spc="-68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extending</a:t>
            </a:r>
            <a:r>
              <a:rPr sz="250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to</a:t>
            </a:r>
            <a:r>
              <a:rPr sz="2500" spc="1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the</a:t>
            </a:r>
            <a:r>
              <a:rPr sz="2500" spc="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plasma membrane.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3189" y="483234"/>
            <a:ext cx="38176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Arial"/>
                <a:cs typeface="Arial"/>
              </a:rPr>
              <a:t>Rhabdomyoma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417319"/>
            <a:ext cx="6484620" cy="42336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09015" y="6078728"/>
            <a:ext cx="3536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https://webpath.med.utah.edu/CVHTML/CV076.html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80890" y="6078728"/>
            <a:ext cx="1489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Accessed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12/10/2019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41844" y="2065782"/>
            <a:ext cx="178625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Firm, white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tumor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mass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fills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ventricle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7320" y="515238"/>
            <a:ext cx="47701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Other cardiac tumors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5030"/>
            <a:ext cx="7571105" cy="430657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1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Benign</a:t>
            </a:r>
            <a:r>
              <a:rPr sz="2600" dirty="0"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539750" indent="-527685">
              <a:lnSpc>
                <a:spcPct val="100000"/>
              </a:lnSpc>
              <a:spcBef>
                <a:spcPts val="315"/>
              </a:spcBef>
              <a:buChar char="•"/>
              <a:tabLst>
                <a:tab pos="539750" algn="l"/>
                <a:tab pos="540385" algn="l"/>
              </a:tabLst>
            </a:pPr>
            <a:r>
              <a:rPr sz="2600" dirty="0">
                <a:latin typeface="Arial"/>
                <a:cs typeface="Arial"/>
              </a:rPr>
              <a:t>Fibroma</a:t>
            </a:r>
            <a:endParaRPr sz="2600">
              <a:latin typeface="Arial"/>
              <a:cs typeface="Arial"/>
            </a:endParaRPr>
          </a:p>
          <a:p>
            <a:pPr marL="539750" indent="-527685">
              <a:lnSpc>
                <a:spcPct val="100000"/>
              </a:lnSpc>
              <a:spcBef>
                <a:spcPts val="310"/>
              </a:spcBef>
              <a:buChar char="•"/>
              <a:tabLst>
                <a:tab pos="539750" algn="l"/>
                <a:tab pos="540385" algn="l"/>
              </a:tabLst>
            </a:pPr>
            <a:r>
              <a:rPr sz="2600" dirty="0">
                <a:latin typeface="Arial"/>
                <a:cs typeface="Arial"/>
              </a:rPr>
              <a:t>Lipoma</a:t>
            </a:r>
            <a:endParaRPr sz="2600">
              <a:latin typeface="Arial"/>
              <a:cs typeface="Arial"/>
            </a:endParaRPr>
          </a:p>
          <a:p>
            <a:pPr marL="539750" indent="-527685">
              <a:lnSpc>
                <a:spcPct val="100000"/>
              </a:lnSpc>
              <a:spcBef>
                <a:spcPts val="315"/>
              </a:spcBef>
              <a:buChar char="•"/>
              <a:tabLst>
                <a:tab pos="539750" algn="l"/>
                <a:tab pos="540385" algn="l"/>
              </a:tabLst>
            </a:pPr>
            <a:r>
              <a:rPr sz="2600" dirty="0">
                <a:latin typeface="Arial"/>
                <a:cs typeface="Arial"/>
              </a:rPr>
              <a:t>Paraganglioma</a:t>
            </a:r>
            <a:endParaRPr sz="2600">
              <a:latin typeface="Arial"/>
              <a:cs typeface="Arial"/>
            </a:endParaRPr>
          </a:p>
          <a:p>
            <a:pPr marL="539750" indent="-527685">
              <a:lnSpc>
                <a:spcPct val="100000"/>
              </a:lnSpc>
              <a:spcBef>
                <a:spcPts val="315"/>
              </a:spcBef>
              <a:buChar char="•"/>
              <a:tabLst>
                <a:tab pos="539750" algn="l"/>
                <a:tab pos="540385" algn="l"/>
              </a:tabLst>
            </a:pPr>
            <a:r>
              <a:rPr sz="2600" dirty="0">
                <a:latin typeface="Arial"/>
                <a:cs typeface="Arial"/>
              </a:rPr>
              <a:t>Histiocytoid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tumor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1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Sarcoma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primary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malignant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tumor</a:t>
            </a:r>
            <a:endParaRPr sz="2600">
              <a:latin typeface="Arial"/>
              <a:cs typeface="Arial"/>
            </a:endParaRPr>
          </a:p>
          <a:p>
            <a:pPr marL="631190" indent="-619125">
              <a:lnSpc>
                <a:spcPct val="100000"/>
              </a:lnSpc>
              <a:spcBef>
                <a:spcPts val="310"/>
              </a:spcBef>
              <a:buChar char="•"/>
              <a:tabLst>
                <a:tab pos="631190" algn="l"/>
                <a:tab pos="631825" algn="l"/>
              </a:tabLst>
            </a:pPr>
            <a:r>
              <a:rPr sz="2600" dirty="0">
                <a:latin typeface="Arial"/>
                <a:cs typeface="Arial"/>
              </a:rPr>
              <a:t>25%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cardiac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tumors</a:t>
            </a:r>
            <a:endParaRPr sz="2600">
              <a:latin typeface="Arial"/>
              <a:cs typeface="Arial"/>
            </a:endParaRPr>
          </a:p>
          <a:p>
            <a:pPr marL="355600" marR="482600" indent="-343535">
              <a:lnSpc>
                <a:spcPts val="2810"/>
              </a:lnSpc>
              <a:spcBef>
                <a:spcPts val="66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Metastatic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disease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usually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from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breast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 lung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primary</a:t>
            </a:r>
            <a:endParaRPr sz="2600">
              <a:latin typeface="Arial"/>
              <a:cs typeface="Arial"/>
            </a:endParaRPr>
          </a:p>
          <a:p>
            <a:pPr marL="631190" indent="-619125">
              <a:lnSpc>
                <a:spcPct val="100000"/>
              </a:lnSpc>
              <a:spcBef>
                <a:spcPts val="270"/>
              </a:spcBef>
              <a:buChar char="•"/>
              <a:tabLst>
                <a:tab pos="631190" algn="l"/>
                <a:tab pos="631825" algn="l"/>
              </a:tabLst>
            </a:pPr>
            <a:r>
              <a:rPr sz="2600" dirty="0">
                <a:latin typeface="Arial"/>
                <a:cs typeface="Arial"/>
              </a:rPr>
              <a:t>50-65%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melanomas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will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metastasize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heart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8374" y="278336"/>
            <a:ext cx="4156601" cy="541227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17725" y="5922060"/>
            <a:ext cx="49129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Harrison's</a:t>
            </a:r>
            <a:r>
              <a:rPr sz="12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Principles</a:t>
            </a:r>
            <a:r>
              <a:rPr sz="1200" u="sng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of Internal</a:t>
            </a:r>
            <a:r>
              <a:rPr sz="120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Medicine,</a:t>
            </a:r>
            <a:r>
              <a:rPr sz="120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20e</a:t>
            </a:r>
            <a:r>
              <a:rPr sz="12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&gt;</a:t>
            </a:r>
            <a:r>
              <a:rPr sz="12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Pulmonic</a:t>
            </a:r>
            <a:r>
              <a:rPr sz="1200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2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Valve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Disease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8992" y="515238"/>
            <a:ext cx="54444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Pulmonic valve</a:t>
            </a:r>
            <a:r>
              <a:rPr spc="-25" dirty="0"/>
              <a:t> </a:t>
            </a:r>
            <a:r>
              <a:rPr spc="-5" dirty="0"/>
              <a:t>stenosis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71930"/>
            <a:ext cx="8051800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98171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Pulmonic</a:t>
            </a:r>
            <a:r>
              <a:rPr sz="26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valve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stenosis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with intact ventricular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septum</a:t>
            </a:r>
            <a:endParaRPr sz="2600">
              <a:latin typeface="Arial"/>
              <a:cs typeface="Arial"/>
            </a:endParaRPr>
          </a:p>
          <a:p>
            <a:pPr marL="539750" indent="-527685">
              <a:lnSpc>
                <a:spcPct val="100000"/>
              </a:lnSpc>
              <a:spcBef>
                <a:spcPts val="625"/>
              </a:spcBef>
              <a:buChar char="•"/>
              <a:tabLst>
                <a:tab pos="539750" algn="l"/>
                <a:tab pos="540385" algn="l"/>
              </a:tabLst>
            </a:pPr>
            <a:r>
              <a:rPr sz="2600" dirty="0">
                <a:latin typeface="Arial"/>
                <a:cs typeface="Arial"/>
              </a:rPr>
              <a:t>Congenital</a:t>
            </a:r>
            <a:endParaRPr sz="2600">
              <a:latin typeface="Arial"/>
              <a:cs typeface="Arial"/>
            </a:endParaRPr>
          </a:p>
          <a:p>
            <a:pPr marL="539750" indent="-527685">
              <a:lnSpc>
                <a:spcPct val="100000"/>
              </a:lnSpc>
              <a:spcBef>
                <a:spcPts val="625"/>
              </a:spcBef>
              <a:buChar char="•"/>
              <a:tabLst>
                <a:tab pos="539750" algn="l"/>
                <a:tab pos="540385" algn="l"/>
              </a:tabLst>
            </a:pPr>
            <a:r>
              <a:rPr sz="2600" dirty="0">
                <a:latin typeface="Arial"/>
                <a:cs typeface="Arial"/>
              </a:rPr>
              <a:t>Noonan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syndrome</a:t>
            </a:r>
            <a:endParaRPr sz="2600">
              <a:latin typeface="Arial"/>
              <a:cs typeface="Arial"/>
            </a:endParaRPr>
          </a:p>
          <a:p>
            <a:pPr marL="631190" indent="-619125">
              <a:lnSpc>
                <a:spcPct val="100000"/>
              </a:lnSpc>
              <a:spcBef>
                <a:spcPts val="625"/>
              </a:spcBef>
              <a:buChar char="•"/>
              <a:tabLst>
                <a:tab pos="631190" algn="l"/>
                <a:tab pos="631825" algn="l"/>
              </a:tabLst>
            </a:pPr>
            <a:r>
              <a:rPr sz="2600" dirty="0">
                <a:latin typeface="Arial"/>
                <a:cs typeface="Arial"/>
              </a:rPr>
              <a:t>50%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have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PTPN1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gene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mutation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at 12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-20" dirty="0">
                <a:latin typeface="Arial"/>
                <a:cs typeface="Arial"/>
              </a:rPr>
              <a:t>RV </a:t>
            </a:r>
            <a:r>
              <a:rPr sz="2600" dirty="0">
                <a:latin typeface="Arial"/>
                <a:cs typeface="Arial"/>
              </a:rPr>
              <a:t>dysfunction from afterload mismatch occurs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earlier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course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PS and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at lower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peak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systolic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pressures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Usually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asymptomatic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8992" y="515238"/>
            <a:ext cx="54444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Pulmonic valve</a:t>
            </a:r>
            <a:r>
              <a:rPr spc="-25" dirty="0"/>
              <a:t> </a:t>
            </a:r>
            <a:r>
              <a:rPr spc="-5" dirty="0"/>
              <a:t>stenosis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392910"/>
            <a:ext cx="7063740" cy="375157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68300" indent="-343535">
              <a:lnSpc>
                <a:spcPct val="100000"/>
              </a:lnSpc>
              <a:spcBef>
                <a:spcPts val="725"/>
              </a:spcBef>
              <a:buChar char="•"/>
              <a:tabLst>
                <a:tab pos="368300" algn="l"/>
                <a:tab pos="368935" algn="l"/>
              </a:tabLst>
            </a:pPr>
            <a:r>
              <a:rPr sz="2600" dirty="0">
                <a:latin typeface="Arial"/>
                <a:cs typeface="Arial"/>
              </a:rPr>
              <a:t>Ejection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click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early systolic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murmur</a:t>
            </a:r>
            <a:endParaRPr sz="2600">
              <a:latin typeface="Arial"/>
              <a:cs typeface="Arial"/>
            </a:endParaRPr>
          </a:p>
          <a:p>
            <a:pPr marL="737235" indent="-712470">
              <a:lnSpc>
                <a:spcPct val="100000"/>
              </a:lnSpc>
              <a:spcBef>
                <a:spcPts val="625"/>
              </a:spcBef>
              <a:buChar char="•"/>
              <a:tabLst>
                <a:tab pos="737235" algn="l"/>
                <a:tab pos="737870" algn="l"/>
              </a:tabLst>
            </a:pPr>
            <a:r>
              <a:rPr sz="2600" dirty="0">
                <a:latin typeface="Arial"/>
                <a:cs typeface="Arial"/>
              </a:rPr>
              <a:t>Ejection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click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more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prominent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on expiration</a:t>
            </a:r>
            <a:endParaRPr sz="2600">
              <a:latin typeface="Arial"/>
              <a:cs typeface="Arial"/>
            </a:endParaRPr>
          </a:p>
          <a:p>
            <a:pPr marL="459740" indent="-434975">
              <a:lnSpc>
                <a:spcPct val="100000"/>
              </a:lnSpc>
              <a:spcBef>
                <a:spcPts val="625"/>
              </a:spcBef>
              <a:buChar char="•"/>
              <a:tabLst>
                <a:tab pos="459740" algn="l"/>
                <a:tab pos="460375" algn="l"/>
              </a:tabLst>
            </a:pPr>
            <a:r>
              <a:rPr sz="2600" dirty="0">
                <a:latin typeface="Arial"/>
                <a:cs typeface="Arial"/>
              </a:rPr>
              <a:t>Pulmonic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component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20" dirty="0">
                <a:latin typeface="Arial"/>
                <a:cs typeface="Arial"/>
              </a:rPr>
              <a:t>S</a:t>
            </a:r>
            <a:r>
              <a:rPr sz="2550" spc="30" baseline="-21241" dirty="0">
                <a:latin typeface="Arial"/>
                <a:cs typeface="Arial"/>
              </a:rPr>
              <a:t>2</a:t>
            </a:r>
            <a:r>
              <a:rPr sz="2550" spc="359" baseline="-21241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delayed</a:t>
            </a:r>
            <a:endParaRPr sz="2600">
              <a:latin typeface="Arial"/>
              <a:cs typeface="Arial"/>
            </a:endParaRPr>
          </a:p>
          <a:p>
            <a:pPr marL="368300" marR="459105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68300" algn="l"/>
                <a:tab pos="368935" algn="l"/>
              </a:tabLst>
            </a:pPr>
            <a:r>
              <a:rPr sz="2600" dirty="0">
                <a:latin typeface="Arial"/>
                <a:cs typeface="Arial"/>
              </a:rPr>
              <a:t>Right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ventricular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systolic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ejection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becomes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progressively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longer</a:t>
            </a:r>
            <a:endParaRPr sz="2600">
              <a:latin typeface="Arial"/>
              <a:cs typeface="Arial"/>
            </a:endParaRPr>
          </a:p>
          <a:p>
            <a:pPr marL="737235" indent="-712470">
              <a:lnSpc>
                <a:spcPct val="100000"/>
              </a:lnSpc>
              <a:spcBef>
                <a:spcPts val="625"/>
              </a:spcBef>
              <a:buChar char="•"/>
              <a:tabLst>
                <a:tab pos="737235" algn="l"/>
                <a:tab pos="737870" algn="l"/>
              </a:tabLst>
            </a:pPr>
            <a:r>
              <a:rPr sz="2600" dirty="0">
                <a:latin typeface="Arial"/>
                <a:cs typeface="Arial"/>
              </a:rPr>
              <a:t>Increased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obstruction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spc="-30" dirty="0">
                <a:latin typeface="Arial"/>
                <a:cs typeface="Arial"/>
              </a:rPr>
              <a:t>flow.</a:t>
            </a:r>
            <a:endParaRPr sz="2600">
              <a:latin typeface="Arial"/>
              <a:cs typeface="Arial"/>
            </a:endParaRPr>
          </a:p>
          <a:p>
            <a:pPr marL="3683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68300" algn="l"/>
                <a:tab pos="368935" algn="l"/>
              </a:tabLst>
            </a:pPr>
            <a:r>
              <a:rPr sz="2600" dirty="0">
                <a:latin typeface="Arial"/>
                <a:cs typeface="Arial"/>
              </a:rPr>
              <a:t>As </a:t>
            </a:r>
            <a:r>
              <a:rPr sz="2600" spc="-5" dirty="0">
                <a:latin typeface="Arial"/>
                <a:cs typeface="Arial"/>
              </a:rPr>
              <a:t>the</a:t>
            </a:r>
            <a:r>
              <a:rPr sz="2600" dirty="0">
                <a:latin typeface="Arial"/>
                <a:cs typeface="Arial"/>
              </a:rPr>
              <a:t> pulmonic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gradient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increases</a:t>
            </a:r>
            <a:endParaRPr sz="2600">
              <a:latin typeface="Arial"/>
              <a:cs typeface="Arial"/>
            </a:endParaRPr>
          </a:p>
          <a:p>
            <a:pPr marL="737235" indent="-712470">
              <a:lnSpc>
                <a:spcPct val="100000"/>
              </a:lnSpc>
              <a:spcBef>
                <a:spcPts val="625"/>
              </a:spcBef>
              <a:buChar char="•"/>
              <a:tabLst>
                <a:tab pos="737235" algn="l"/>
                <a:tab pos="737870" algn="l"/>
              </a:tabLst>
            </a:pPr>
            <a:r>
              <a:rPr sz="2600" dirty="0">
                <a:latin typeface="Arial"/>
                <a:cs typeface="Arial"/>
              </a:rPr>
              <a:t>isometric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contraction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shortens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8992" y="515238"/>
            <a:ext cx="54444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Pulmonic valve</a:t>
            </a:r>
            <a:r>
              <a:rPr spc="-25" dirty="0"/>
              <a:t> </a:t>
            </a:r>
            <a:r>
              <a:rPr spc="-5" dirty="0"/>
              <a:t>stenosis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0540" y="1471930"/>
            <a:ext cx="6911975" cy="4623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0" marR="16510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81000" algn="l"/>
                <a:tab pos="3816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 severe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pulmonic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stenosis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with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concentric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hypertrophy</a:t>
            </a:r>
            <a:endParaRPr sz="2600">
              <a:latin typeface="Arial"/>
              <a:cs typeface="Arial"/>
            </a:endParaRPr>
          </a:p>
          <a:p>
            <a:pPr marL="656590" indent="-619125">
              <a:lnSpc>
                <a:spcPct val="100000"/>
              </a:lnSpc>
              <a:spcBef>
                <a:spcPts val="625"/>
              </a:spcBef>
              <a:buChar char="•"/>
              <a:tabLst>
                <a:tab pos="656590" algn="l"/>
                <a:tab pos="657225" algn="l"/>
              </a:tabLst>
            </a:pPr>
            <a:r>
              <a:rPr sz="2600" dirty="0">
                <a:latin typeface="Arial"/>
                <a:cs typeface="Arial"/>
              </a:rPr>
              <a:t>Decreasing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right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ventricular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compliance</a:t>
            </a:r>
            <a:endParaRPr sz="2600">
              <a:latin typeface="Arial"/>
              <a:cs typeface="Arial"/>
            </a:endParaRPr>
          </a:p>
          <a:p>
            <a:pPr marL="1116965" indent="-1079500">
              <a:lnSpc>
                <a:spcPct val="100000"/>
              </a:lnSpc>
              <a:spcBef>
                <a:spcPts val="625"/>
              </a:spcBef>
              <a:buChar char="•"/>
              <a:tabLst>
                <a:tab pos="1116965" algn="l"/>
                <a:tab pos="1117600" algn="l"/>
              </a:tabLst>
            </a:pPr>
            <a:r>
              <a:rPr sz="2600" spc="5" dirty="0">
                <a:latin typeface="Arial"/>
                <a:cs typeface="Arial"/>
              </a:rPr>
              <a:t>S</a:t>
            </a:r>
            <a:r>
              <a:rPr sz="2550" spc="7" baseline="-21241" dirty="0">
                <a:latin typeface="Arial"/>
                <a:cs typeface="Arial"/>
              </a:rPr>
              <a:t>4</a:t>
            </a:r>
            <a:r>
              <a:rPr sz="2550" spc="337" baseline="-21241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appears</a:t>
            </a:r>
            <a:endParaRPr sz="2600">
              <a:latin typeface="Arial"/>
              <a:cs typeface="Arial"/>
            </a:endParaRPr>
          </a:p>
          <a:p>
            <a:pPr marL="3810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81000" algn="l"/>
                <a:tab pos="3816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Critical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pulmonic</a:t>
            </a:r>
            <a:r>
              <a:rPr sz="26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valve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stenosis</a:t>
            </a:r>
            <a:endParaRPr sz="2600">
              <a:latin typeface="Arial"/>
              <a:cs typeface="Arial"/>
            </a:endParaRPr>
          </a:p>
          <a:p>
            <a:pPr marL="749935" indent="-712470">
              <a:lnSpc>
                <a:spcPct val="100000"/>
              </a:lnSpc>
              <a:spcBef>
                <a:spcPts val="625"/>
              </a:spcBef>
              <a:buChar char="•"/>
              <a:tabLst>
                <a:tab pos="749935" algn="l"/>
                <a:tab pos="750570" algn="l"/>
              </a:tabLst>
            </a:pPr>
            <a:r>
              <a:rPr sz="2600" dirty="0">
                <a:latin typeface="Arial"/>
                <a:cs typeface="Arial"/>
              </a:rPr>
              <a:t>Newborns</a:t>
            </a:r>
            <a:endParaRPr sz="2600">
              <a:latin typeface="Arial"/>
              <a:cs typeface="Arial"/>
            </a:endParaRPr>
          </a:p>
          <a:p>
            <a:pPr marL="749935" indent="-712470">
              <a:lnSpc>
                <a:spcPct val="100000"/>
              </a:lnSpc>
              <a:spcBef>
                <a:spcPts val="620"/>
              </a:spcBef>
              <a:buChar char="•"/>
              <a:tabLst>
                <a:tab pos="749935" algn="l"/>
                <a:tab pos="750570" algn="l"/>
              </a:tabLst>
            </a:pPr>
            <a:r>
              <a:rPr sz="2600" dirty="0">
                <a:latin typeface="Arial"/>
                <a:cs typeface="Arial"/>
              </a:rPr>
              <a:t>Present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right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heart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failure.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800">
              <a:latin typeface="Arial"/>
              <a:cs typeface="Arial"/>
            </a:endParaRPr>
          </a:p>
          <a:p>
            <a:pPr marL="381000" indent="-343535">
              <a:lnSpc>
                <a:spcPct val="100000"/>
              </a:lnSpc>
              <a:buChar char="•"/>
              <a:tabLst>
                <a:tab pos="381000" algn="l"/>
                <a:tab pos="3816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Right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sided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valvular</a:t>
            </a:r>
            <a:r>
              <a:rPr sz="2600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lesion</a:t>
            </a:r>
            <a:endParaRPr sz="2600">
              <a:latin typeface="Arial"/>
              <a:cs typeface="Arial"/>
            </a:endParaRPr>
          </a:p>
          <a:p>
            <a:pPr marL="841375" indent="-803910">
              <a:lnSpc>
                <a:spcPct val="100000"/>
              </a:lnSpc>
              <a:spcBef>
                <a:spcPts val="620"/>
              </a:spcBef>
              <a:buChar char="•"/>
              <a:tabLst>
                <a:tab pos="841375" algn="l"/>
                <a:tab pos="842010" algn="l"/>
              </a:tabLst>
            </a:pPr>
            <a:r>
              <a:rPr sz="2600" dirty="0">
                <a:latin typeface="Arial"/>
                <a:cs typeface="Arial"/>
              </a:rPr>
              <a:t>Increased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murmur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intensity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on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inspiration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5650" y="483234"/>
            <a:ext cx="25527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75" dirty="0"/>
              <a:t>T</a:t>
            </a:r>
            <a:r>
              <a:rPr sz="4400" dirty="0"/>
              <a:t>reatment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24025"/>
            <a:ext cx="8075295" cy="2959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04165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Diuretics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can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 used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 treat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symptoms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signs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right heart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failure.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Provided there is less than moderate pulmonic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regurgitation (PR), percutaneous pulmonic balloon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valvotomy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recommended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for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symptomatic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patients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 domed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3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Dysplastic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requires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replacement.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457" y="515238"/>
            <a:ext cx="6402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Pulmonic</a:t>
            </a:r>
            <a:r>
              <a:rPr dirty="0"/>
              <a:t> </a:t>
            </a:r>
            <a:r>
              <a:rPr spc="-5" dirty="0"/>
              <a:t>valve</a:t>
            </a:r>
            <a:r>
              <a:rPr spc="-20" dirty="0"/>
              <a:t> </a:t>
            </a:r>
            <a:r>
              <a:rPr spc="-5" dirty="0"/>
              <a:t>regurgitation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5140" y="1545030"/>
            <a:ext cx="8178800" cy="466344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406400" indent="-343535">
              <a:lnSpc>
                <a:spcPct val="100000"/>
              </a:lnSpc>
              <a:spcBef>
                <a:spcPts val="415"/>
              </a:spcBef>
              <a:buChar char="•"/>
              <a:tabLst>
                <a:tab pos="406400" algn="l"/>
                <a:tab pos="407034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Pulmonic</a:t>
            </a:r>
            <a:r>
              <a:rPr sz="2600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valve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regurgitation</a:t>
            </a:r>
            <a:endParaRPr sz="2600">
              <a:latin typeface="Arial"/>
              <a:cs typeface="Arial"/>
            </a:endParaRPr>
          </a:p>
          <a:p>
            <a:pPr marL="681990" indent="-619125">
              <a:lnSpc>
                <a:spcPct val="100000"/>
              </a:lnSpc>
              <a:spcBef>
                <a:spcPts val="315"/>
              </a:spcBef>
              <a:buChar char="•"/>
              <a:tabLst>
                <a:tab pos="681990" algn="l"/>
                <a:tab pos="682625" algn="l"/>
              </a:tabLst>
            </a:pPr>
            <a:r>
              <a:rPr sz="2600" dirty="0">
                <a:latin typeface="Arial"/>
                <a:cs typeface="Arial"/>
              </a:rPr>
              <a:t>Usually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functional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(stretching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ring)</a:t>
            </a:r>
            <a:endParaRPr sz="2600">
              <a:latin typeface="Arial"/>
              <a:cs typeface="Arial"/>
            </a:endParaRPr>
          </a:p>
          <a:p>
            <a:pPr marL="681990" indent="-619125">
              <a:lnSpc>
                <a:spcPct val="100000"/>
              </a:lnSpc>
              <a:spcBef>
                <a:spcPts val="310"/>
              </a:spcBef>
              <a:buChar char="•"/>
              <a:tabLst>
                <a:tab pos="681990" algn="l"/>
                <a:tab pos="682625" algn="l"/>
              </a:tabLst>
            </a:pPr>
            <a:r>
              <a:rPr sz="2600" dirty="0">
                <a:latin typeface="Arial"/>
                <a:cs typeface="Arial"/>
              </a:rPr>
              <a:t>Pulmonary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hypertension</a:t>
            </a:r>
            <a:endParaRPr sz="2600">
              <a:latin typeface="Arial"/>
              <a:cs typeface="Arial"/>
            </a:endParaRPr>
          </a:p>
          <a:p>
            <a:pPr marL="681990" indent="-619125">
              <a:lnSpc>
                <a:spcPct val="100000"/>
              </a:lnSpc>
              <a:spcBef>
                <a:spcPts val="315"/>
              </a:spcBef>
              <a:buChar char="•"/>
              <a:tabLst>
                <a:tab pos="681990" algn="l"/>
                <a:tab pos="682625" algn="l"/>
              </a:tabLst>
            </a:pPr>
            <a:r>
              <a:rPr sz="2600" dirty="0">
                <a:latin typeface="Arial"/>
                <a:cs typeface="Arial"/>
              </a:rPr>
              <a:t>Carcinoid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syndrome</a:t>
            </a:r>
            <a:endParaRPr sz="2600">
              <a:latin typeface="Arial"/>
              <a:cs typeface="Arial"/>
            </a:endParaRPr>
          </a:p>
          <a:p>
            <a:pPr marL="406400" indent="-343535">
              <a:lnSpc>
                <a:spcPct val="100000"/>
              </a:lnSpc>
              <a:spcBef>
                <a:spcPts val="315"/>
              </a:spcBef>
              <a:buChar char="•"/>
              <a:tabLst>
                <a:tab pos="406400" algn="l"/>
                <a:tab pos="407034" algn="l"/>
              </a:tabLst>
            </a:pPr>
            <a:r>
              <a:rPr sz="2600" dirty="0">
                <a:latin typeface="Arial"/>
                <a:cs typeface="Arial"/>
              </a:rPr>
              <a:t>Asymptomatic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if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mild</a:t>
            </a:r>
            <a:endParaRPr sz="2600">
              <a:latin typeface="Arial"/>
              <a:cs typeface="Arial"/>
            </a:endParaRPr>
          </a:p>
          <a:p>
            <a:pPr marL="406400" indent="-343535">
              <a:lnSpc>
                <a:spcPct val="100000"/>
              </a:lnSpc>
              <a:spcBef>
                <a:spcPts val="310"/>
              </a:spcBef>
              <a:buChar char="•"/>
              <a:tabLst>
                <a:tab pos="406400" algn="l"/>
                <a:tab pos="407034" algn="l"/>
              </a:tabLst>
            </a:pPr>
            <a:r>
              <a:rPr sz="2600" dirty="0">
                <a:latin typeface="Arial"/>
                <a:cs typeface="Arial"/>
              </a:rPr>
              <a:t>PR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 a state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increased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preload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 afterload</a:t>
            </a:r>
            <a:endParaRPr sz="2600">
              <a:latin typeface="Arial"/>
              <a:cs typeface="Arial"/>
            </a:endParaRPr>
          </a:p>
          <a:p>
            <a:pPr marL="406400" marR="1666875" indent="-343535">
              <a:lnSpc>
                <a:spcPts val="2810"/>
              </a:lnSpc>
              <a:spcBef>
                <a:spcPts val="665"/>
              </a:spcBef>
              <a:buFont typeface="Arial"/>
              <a:buChar char="•"/>
              <a:tabLst>
                <a:tab pos="681990" algn="l"/>
                <a:tab pos="682625" algn="l"/>
              </a:tabLst>
            </a:pPr>
            <a:r>
              <a:rPr dirty="0"/>
              <a:t>	</a:t>
            </a:r>
            <a:r>
              <a:rPr sz="2600" spc="-20" dirty="0">
                <a:latin typeface="Arial"/>
                <a:cs typeface="Arial"/>
              </a:rPr>
              <a:t>RV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chamber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enlargement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 eccentric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hypertrophy</a:t>
            </a:r>
            <a:endParaRPr sz="2600">
              <a:latin typeface="Arial"/>
              <a:cs typeface="Arial"/>
            </a:endParaRPr>
          </a:p>
          <a:p>
            <a:pPr marL="406400" marR="68580" indent="-343535">
              <a:lnSpc>
                <a:spcPts val="2810"/>
              </a:lnSpc>
              <a:spcBef>
                <a:spcPts val="620"/>
              </a:spcBef>
              <a:buChar char="•"/>
              <a:tabLst>
                <a:tab pos="406400" algn="l"/>
                <a:tab pos="407034" algn="l"/>
              </a:tabLst>
            </a:pPr>
            <a:r>
              <a:rPr sz="2600" dirty="0">
                <a:latin typeface="Arial"/>
                <a:cs typeface="Arial"/>
              </a:rPr>
              <a:t>Loud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550" spc="15" baseline="-21241" dirty="0">
                <a:latin typeface="Arial"/>
                <a:cs typeface="Arial"/>
              </a:rPr>
              <a:t>2</a:t>
            </a:r>
            <a:r>
              <a:rPr sz="2550" spc="367" baseline="-21241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followed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by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decrescendo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diastolic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murmur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(Graham-Steel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murmur)</a:t>
            </a:r>
            <a:endParaRPr sz="2600">
              <a:latin typeface="Arial"/>
              <a:cs typeface="Arial"/>
            </a:endParaRPr>
          </a:p>
          <a:p>
            <a:pPr marL="406400" indent="-343535">
              <a:lnSpc>
                <a:spcPct val="100000"/>
              </a:lnSpc>
              <a:spcBef>
                <a:spcPts val="270"/>
              </a:spcBef>
              <a:buChar char="•"/>
              <a:tabLst>
                <a:tab pos="406400" algn="l"/>
                <a:tab pos="407034" algn="l"/>
              </a:tabLst>
            </a:pPr>
            <a:r>
              <a:rPr sz="2600" dirty="0">
                <a:latin typeface="Arial"/>
                <a:cs typeface="Arial"/>
              </a:rPr>
              <a:t>Echocardiography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diagnostic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9077" y="515238"/>
            <a:ext cx="4086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Diastolic</a:t>
            </a:r>
            <a:r>
              <a:rPr spc="-45" dirty="0"/>
              <a:t> </a:t>
            </a:r>
            <a:r>
              <a:rPr spc="-5" dirty="0"/>
              <a:t>murmurs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3772" y="2386583"/>
            <a:ext cx="5782056" cy="273405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02766" y="5348122"/>
            <a:ext cx="54273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026285" algn="l"/>
              </a:tabLst>
            </a:pPr>
            <a:r>
              <a:rPr sz="1800" dirty="0">
                <a:latin typeface="Arial"/>
                <a:cs typeface="Arial"/>
              </a:rPr>
              <a:t>https:/</a:t>
            </a:r>
            <a:r>
              <a:rPr sz="1800" spc="5" dirty="0">
                <a:latin typeface="Arial"/>
                <a:cs typeface="Arial"/>
              </a:rPr>
              <a:t>/</a:t>
            </a:r>
            <a:r>
              <a:rPr sz="1800" spc="-5" dirty="0">
                <a:latin typeface="Arial"/>
                <a:cs typeface="Arial"/>
              </a:rPr>
              <a:t>j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ur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s.l</a:t>
            </a:r>
            <a:r>
              <a:rPr sz="1800" spc="-35" dirty="0">
                <a:latin typeface="Arial"/>
                <a:cs typeface="Arial"/>
              </a:rPr>
              <a:t>w</a:t>
            </a:r>
            <a:r>
              <a:rPr sz="1800" spc="-13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.com/</a:t>
            </a:r>
            <a:r>
              <a:rPr sz="1800" spc="5" dirty="0">
                <a:latin typeface="Arial"/>
                <a:cs typeface="Arial"/>
              </a:rPr>
              <a:t>j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a/fu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lte</a:t>
            </a:r>
            <a:r>
              <a:rPr sz="1800" spc="-20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/</a:t>
            </a:r>
            <a:r>
              <a:rPr sz="1800" spc="-5" dirty="0">
                <a:latin typeface="Arial"/>
                <a:cs typeface="Arial"/>
              </a:rPr>
              <a:t>2</a:t>
            </a:r>
            <a:r>
              <a:rPr sz="1800" spc="-1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5" dirty="0">
                <a:latin typeface="Arial"/>
                <a:cs typeface="Arial"/>
              </a:rPr>
              <a:t>9/</a:t>
            </a:r>
            <a:r>
              <a:rPr sz="1800" spc="-15" dirty="0">
                <a:latin typeface="Arial"/>
                <a:cs typeface="Arial"/>
              </a:rPr>
              <a:t>1</a:t>
            </a:r>
            <a:r>
              <a:rPr sz="1800" spc="-5" dirty="0">
                <a:latin typeface="Arial"/>
                <a:cs typeface="Arial"/>
              </a:rPr>
              <a:t>200</a:t>
            </a:r>
            <a:r>
              <a:rPr sz="1800" spc="-1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/car  </a:t>
            </a:r>
            <a:r>
              <a:rPr sz="1800" spc="-5" dirty="0">
                <a:latin typeface="Arial"/>
                <a:cs typeface="Arial"/>
              </a:rPr>
              <a:t>diac_auscultation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using_physiologic_maneuvers.4.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aspx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5650" y="483234"/>
            <a:ext cx="25527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75" dirty="0"/>
              <a:t>T</a:t>
            </a:r>
            <a:r>
              <a:rPr sz="4400" dirty="0"/>
              <a:t>reatment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441831"/>
            <a:ext cx="7814309" cy="5099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9525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In patients with functional PR due to </a:t>
            </a:r>
            <a:r>
              <a:rPr sz="2600" spc="-95" dirty="0">
                <a:latin typeface="Arial"/>
                <a:cs typeface="Arial"/>
              </a:rPr>
              <a:t>PA 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hypertension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annular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dilation,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efforts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to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reduce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spc="-95" dirty="0">
                <a:latin typeface="Arial"/>
                <a:cs typeface="Arial"/>
              </a:rPr>
              <a:t>PA </a:t>
            </a:r>
            <a:r>
              <a:rPr sz="2600" dirty="0">
                <a:latin typeface="Arial"/>
                <a:cs typeface="Arial"/>
              </a:rPr>
              <a:t>vascular resistance and pressure should be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optimized.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Diuretics can be used to treat </a:t>
            </a:r>
            <a:r>
              <a:rPr sz="2600" spc="-5" dirty="0">
                <a:latin typeface="Arial"/>
                <a:cs typeface="Arial"/>
              </a:rPr>
              <a:t>the </a:t>
            </a:r>
            <a:r>
              <a:rPr sz="2600" dirty="0">
                <a:latin typeface="Arial"/>
                <a:cs typeface="Arial"/>
              </a:rPr>
              <a:t>manifestations of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right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heart failure</a:t>
            </a:r>
            <a:endParaRPr sz="2600">
              <a:latin typeface="Arial"/>
              <a:cs typeface="Arial"/>
            </a:endParaRPr>
          </a:p>
          <a:p>
            <a:pPr marL="355600" marR="17272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Idiopathic </a:t>
            </a:r>
            <a:r>
              <a:rPr sz="2600" spc="-95" dirty="0">
                <a:latin typeface="Arial"/>
                <a:cs typeface="Arial"/>
              </a:rPr>
              <a:t>PA </a:t>
            </a:r>
            <a:r>
              <a:rPr sz="2600" dirty="0">
                <a:latin typeface="Arial"/>
                <a:cs typeface="Arial"/>
              </a:rPr>
              <a:t>hypertension, left-sided heart valve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disease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etiologies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managed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 vasodilators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surgical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intervention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Surgical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replacement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rarely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undertaken</a:t>
            </a:r>
            <a:endParaRPr sz="2600">
              <a:latin typeface="Arial"/>
              <a:cs typeface="Arial"/>
            </a:endParaRPr>
          </a:p>
          <a:p>
            <a:pPr marL="355600" marR="97663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-5" dirty="0">
                <a:latin typeface="Arial"/>
                <a:cs typeface="Arial"/>
              </a:rPr>
              <a:t>Transcatheter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pulmonic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replacement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if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congenital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heart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disease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2001" y="515238"/>
            <a:ext cx="45421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Carcinoid</a:t>
            </a:r>
            <a:r>
              <a:rPr spc="-30" dirty="0"/>
              <a:t> </a:t>
            </a:r>
            <a:r>
              <a:rPr spc="-5" dirty="0"/>
              <a:t>syndrome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55942"/>
            <a:ext cx="8051165" cy="517842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Systemic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disorder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Presents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</a:t>
            </a:r>
            <a:endParaRPr sz="2600">
              <a:latin typeface="Arial"/>
              <a:cs typeface="Arial"/>
            </a:endParaRPr>
          </a:p>
          <a:p>
            <a:pPr marL="539750" indent="-527685">
              <a:lnSpc>
                <a:spcPct val="100000"/>
              </a:lnSpc>
              <a:spcBef>
                <a:spcPts val="625"/>
              </a:spcBef>
              <a:buChar char="•"/>
              <a:tabLst>
                <a:tab pos="539750" algn="l"/>
                <a:tab pos="540385" algn="l"/>
              </a:tabLst>
            </a:pPr>
            <a:r>
              <a:rPr sz="2600" dirty="0">
                <a:latin typeface="Arial"/>
                <a:cs typeface="Arial"/>
              </a:rPr>
              <a:t>Flushing</a:t>
            </a:r>
            <a:endParaRPr sz="2600">
              <a:latin typeface="Arial"/>
              <a:cs typeface="Arial"/>
            </a:endParaRPr>
          </a:p>
          <a:p>
            <a:pPr marL="539750" indent="-527685">
              <a:lnSpc>
                <a:spcPct val="100000"/>
              </a:lnSpc>
              <a:spcBef>
                <a:spcPts val="625"/>
              </a:spcBef>
              <a:buChar char="•"/>
              <a:tabLst>
                <a:tab pos="539750" algn="l"/>
                <a:tab pos="540385" algn="l"/>
              </a:tabLst>
            </a:pPr>
            <a:r>
              <a:rPr sz="2600" dirty="0">
                <a:latin typeface="Arial"/>
                <a:cs typeface="Arial"/>
              </a:rPr>
              <a:t>Diarrhea</a:t>
            </a:r>
            <a:endParaRPr sz="2600">
              <a:latin typeface="Arial"/>
              <a:cs typeface="Arial"/>
            </a:endParaRPr>
          </a:p>
          <a:p>
            <a:pPr marL="539750" indent="-527685">
              <a:lnSpc>
                <a:spcPct val="100000"/>
              </a:lnSpc>
              <a:spcBef>
                <a:spcPts val="625"/>
              </a:spcBef>
              <a:buChar char="•"/>
              <a:tabLst>
                <a:tab pos="539750" algn="l"/>
                <a:tab pos="540385" algn="l"/>
              </a:tabLst>
            </a:pPr>
            <a:r>
              <a:rPr sz="2600" dirty="0">
                <a:latin typeface="Arial"/>
                <a:cs typeface="Arial"/>
              </a:rPr>
              <a:t>Bronchoconstriction</a:t>
            </a:r>
            <a:endParaRPr sz="2600">
              <a:latin typeface="Arial"/>
              <a:cs typeface="Arial"/>
            </a:endParaRPr>
          </a:p>
          <a:p>
            <a:pPr marL="539750" indent="-527685">
              <a:lnSpc>
                <a:spcPct val="100000"/>
              </a:lnSpc>
              <a:spcBef>
                <a:spcPts val="625"/>
              </a:spcBef>
              <a:buChar char="•"/>
              <a:tabLst>
                <a:tab pos="539750" algn="l"/>
                <a:tab pos="540385" algn="l"/>
              </a:tabLst>
            </a:pPr>
            <a:r>
              <a:rPr sz="2600" dirty="0">
                <a:latin typeface="Arial"/>
                <a:cs typeface="Arial"/>
              </a:rPr>
              <a:t>Dermatitis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Right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heart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lesions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predominate</a:t>
            </a:r>
            <a:endParaRPr sz="2600">
              <a:latin typeface="Arial"/>
              <a:cs typeface="Arial"/>
            </a:endParaRPr>
          </a:p>
          <a:p>
            <a:pPr marL="539750" indent="-527685">
              <a:lnSpc>
                <a:spcPct val="100000"/>
              </a:lnSpc>
              <a:spcBef>
                <a:spcPts val="625"/>
              </a:spcBef>
              <a:buChar char="•"/>
              <a:tabLst>
                <a:tab pos="539750" algn="l"/>
                <a:tab pos="540385" algn="l"/>
              </a:tabLst>
            </a:pPr>
            <a:r>
              <a:rPr sz="2600" dirty="0">
                <a:latin typeface="Arial"/>
                <a:cs typeface="Arial"/>
              </a:rPr>
              <a:t>Pulmonary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vascular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bed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degrades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biogenic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amines</a:t>
            </a:r>
            <a:endParaRPr sz="2600">
              <a:latin typeface="Arial"/>
              <a:cs typeface="Arial"/>
            </a:endParaRPr>
          </a:p>
          <a:p>
            <a:pPr marL="355600" marR="116459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Serotonin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levels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correlate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 cardiac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lesion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severity</a:t>
            </a:r>
            <a:endParaRPr sz="2600">
              <a:latin typeface="Arial"/>
              <a:cs typeface="Arial"/>
            </a:endParaRPr>
          </a:p>
          <a:p>
            <a:pPr marL="631190" indent="-619125">
              <a:lnSpc>
                <a:spcPct val="100000"/>
              </a:lnSpc>
              <a:spcBef>
                <a:spcPts val="625"/>
              </a:spcBef>
              <a:buChar char="•"/>
              <a:tabLst>
                <a:tab pos="631190" algn="l"/>
                <a:tab pos="631825" algn="l"/>
              </a:tabLst>
            </a:pPr>
            <a:r>
              <a:rPr sz="2600" dirty="0">
                <a:latin typeface="Arial"/>
                <a:cs typeface="Arial"/>
              </a:rPr>
              <a:t>5-HIAA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metabolite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elevated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urine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2001" y="515238"/>
            <a:ext cx="45421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Carcinoid</a:t>
            </a:r>
            <a:r>
              <a:rPr spc="-30" dirty="0"/>
              <a:t> </a:t>
            </a:r>
            <a:r>
              <a:rPr spc="-5" dirty="0"/>
              <a:t>syndrome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55942"/>
            <a:ext cx="8052434" cy="501967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Gross</a:t>
            </a:r>
            <a:r>
              <a:rPr sz="26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pathology</a:t>
            </a:r>
            <a:r>
              <a:rPr sz="2600" dirty="0"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355600" marR="74295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631190" algn="l"/>
                <a:tab pos="631825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White intimal plaque-like thickening of endocardial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surfaces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Histopathology</a:t>
            </a:r>
            <a:r>
              <a:rPr sz="2600" dirty="0"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355600" marR="379730" indent="-34353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631190" algn="l"/>
                <a:tab pos="631825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Principally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smooth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muscle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cells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embedded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an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acid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mucopolysaccharide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matrix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Causes</a:t>
            </a:r>
            <a:r>
              <a:rPr sz="2600" spc="5" dirty="0"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3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Agents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affecting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serotonin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metabolism</a:t>
            </a:r>
            <a:endParaRPr sz="2600">
              <a:latin typeface="Arial"/>
              <a:cs typeface="Arial"/>
            </a:endParaRPr>
          </a:p>
          <a:p>
            <a:pPr marL="815975" indent="-803910">
              <a:lnSpc>
                <a:spcPct val="100000"/>
              </a:lnSpc>
              <a:spcBef>
                <a:spcPts val="620"/>
              </a:spcBef>
              <a:buChar char="•"/>
              <a:tabLst>
                <a:tab pos="815975" algn="l"/>
                <a:tab pos="816610" algn="l"/>
              </a:tabLst>
            </a:pPr>
            <a:r>
              <a:rPr sz="2600" dirty="0">
                <a:latin typeface="Arial"/>
                <a:cs typeface="Arial"/>
              </a:rPr>
              <a:t>Fenfluramine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815975" algn="l"/>
                <a:tab pos="816610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Ergotamine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methysergide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metabolized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serotonin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</a:t>
            </a:r>
            <a:r>
              <a:rPr sz="2600" spc="-5" dirty="0">
                <a:latin typeface="Arial"/>
                <a:cs typeface="Arial"/>
              </a:rPr>
              <a:t>the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pulmonary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vasculature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2001" y="515238"/>
            <a:ext cx="45421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Carcinoid</a:t>
            </a:r>
            <a:r>
              <a:rPr spc="-30" dirty="0"/>
              <a:t> </a:t>
            </a:r>
            <a:r>
              <a:rPr spc="-5" dirty="0"/>
              <a:t>syndrome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3211234"/>
            <a:ext cx="141605" cy="9772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5430723"/>
            <a:ext cx="14160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388338"/>
            <a:ext cx="7858759" cy="486092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Causes: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Carcinoid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tumors</a:t>
            </a:r>
            <a:endParaRPr sz="2600">
              <a:latin typeface="Arial"/>
              <a:cs typeface="Arial"/>
            </a:endParaRPr>
          </a:p>
          <a:p>
            <a:pPr marL="355600" marR="768350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631190" algn="l"/>
                <a:tab pos="631825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Bioactive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compounds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produced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by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intestinal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carcinoids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travel via portal vein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 liver</a:t>
            </a:r>
            <a:endParaRPr sz="2600">
              <a:latin typeface="Arial"/>
              <a:cs typeface="Arial"/>
            </a:endParaRPr>
          </a:p>
          <a:p>
            <a:pPr marL="815975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Generally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inactivated</a:t>
            </a:r>
            <a:endParaRPr sz="2600">
              <a:latin typeface="Arial"/>
              <a:cs typeface="Arial"/>
            </a:endParaRPr>
          </a:p>
          <a:p>
            <a:pPr marL="355600" marR="69215" indent="459740">
              <a:lnSpc>
                <a:spcPct val="100000"/>
              </a:lnSpc>
              <a:spcBef>
                <a:spcPts val="625"/>
              </a:spcBef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Large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metastatic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burden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 liver associated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with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syndrome as quantity of bioactive compounds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produced exceeds hepatic capacity to metabolize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them</a:t>
            </a:r>
            <a:endParaRPr sz="2600">
              <a:latin typeface="Arial"/>
              <a:cs typeface="Arial"/>
            </a:endParaRPr>
          </a:p>
          <a:p>
            <a:pPr marL="355600" marR="5080" indent="45974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Primary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pulmonary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carcinoids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will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act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directly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on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left side 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heart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2001" y="515238"/>
            <a:ext cx="45421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Carcinoid</a:t>
            </a:r>
            <a:r>
              <a:rPr spc="-30" dirty="0"/>
              <a:t> </a:t>
            </a:r>
            <a:r>
              <a:rPr spc="-5" dirty="0"/>
              <a:t>syndrome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4283709"/>
            <a:ext cx="14160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588770"/>
            <a:ext cx="7994650" cy="3117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27965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Bioactive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compounds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rectal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carcinoids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travel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via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inferior vena cava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 bypass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liver</a:t>
            </a:r>
            <a:endParaRPr sz="2600">
              <a:latin typeface="Arial"/>
              <a:cs typeface="Arial"/>
            </a:endParaRPr>
          </a:p>
          <a:p>
            <a:pPr marL="1091565" indent="-1079500">
              <a:lnSpc>
                <a:spcPct val="100000"/>
              </a:lnSpc>
              <a:spcBef>
                <a:spcPts val="620"/>
              </a:spcBef>
              <a:buChar char="•"/>
              <a:tabLst>
                <a:tab pos="1091565" algn="l"/>
                <a:tab pos="1092200" algn="l"/>
              </a:tabLst>
            </a:pPr>
            <a:r>
              <a:rPr sz="2600" dirty="0">
                <a:latin typeface="Arial"/>
                <a:cs typeface="Arial"/>
              </a:rPr>
              <a:t>Produce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right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heart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lesions</a:t>
            </a:r>
            <a:endParaRPr sz="2600">
              <a:latin typeface="Arial"/>
              <a:cs typeface="Arial"/>
            </a:endParaRPr>
          </a:p>
          <a:p>
            <a:pPr marL="1454150" indent="-1442085">
              <a:lnSpc>
                <a:spcPct val="100000"/>
              </a:lnSpc>
              <a:spcBef>
                <a:spcPts val="625"/>
              </a:spcBef>
              <a:buChar char="•"/>
              <a:tabLst>
                <a:tab pos="1454150" algn="l"/>
                <a:tab pos="1454785" algn="l"/>
              </a:tabLst>
            </a:pPr>
            <a:r>
              <a:rPr sz="2600" spc="-10" dirty="0">
                <a:latin typeface="Arial"/>
                <a:cs typeface="Arial"/>
              </a:rPr>
              <a:t>Tricuspid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insufficiency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predominates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724535" algn="l"/>
                <a:tab pos="725170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Bioactive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compounds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pulmonary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carcinoids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act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directly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on the left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side</a:t>
            </a:r>
            <a:r>
              <a:rPr sz="2600" dirty="0">
                <a:latin typeface="Arial"/>
                <a:cs typeface="Arial"/>
              </a:rPr>
              <a:t> of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heart</a:t>
            </a:r>
            <a:endParaRPr sz="2600">
              <a:latin typeface="Arial"/>
              <a:cs typeface="Arial"/>
            </a:endParaRPr>
          </a:p>
          <a:p>
            <a:pPr marL="1533525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Aortic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mitral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regurgitation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5612" y="428607"/>
            <a:ext cx="5972551" cy="53328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44827" y="5995212"/>
            <a:ext cx="4911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Harrison's</a:t>
            </a:r>
            <a:r>
              <a:rPr sz="12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Principles</a:t>
            </a:r>
            <a:r>
              <a:rPr sz="12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of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Internal</a:t>
            </a:r>
            <a:r>
              <a:rPr sz="12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Medicine,</a:t>
            </a:r>
            <a:r>
              <a:rPr sz="12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20e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&gt;</a:t>
            </a:r>
            <a:r>
              <a:rPr sz="1200" u="sng" spc="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Pulmonic</a:t>
            </a:r>
            <a:r>
              <a:rPr sz="12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2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Valve</a:t>
            </a:r>
            <a:r>
              <a:rPr sz="12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Disease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6698" y="515238"/>
            <a:ext cx="40697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Tricuspid</a:t>
            </a:r>
            <a:r>
              <a:rPr spc="-60" dirty="0"/>
              <a:t> </a:t>
            </a:r>
            <a:r>
              <a:rPr spc="-5" dirty="0"/>
              <a:t>stenosis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89659"/>
            <a:ext cx="7469505" cy="509841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Tricuspid</a:t>
            </a:r>
            <a:r>
              <a:rPr sz="26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stenosis</a:t>
            </a:r>
            <a:r>
              <a:rPr sz="2600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with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regurgitation</a:t>
            </a:r>
            <a:endParaRPr sz="2600">
              <a:latin typeface="Arial"/>
              <a:cs typeface="Arial"/>
            </a:endParaRPr>
          </a:p>
          <a:p>
            <a:pPr marL="355600" marR="212725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539750" algn="l"/>
                <a:tab pos="540385" algn="l"/>
              </a:tabLst>
            </a:pPr>
            <a:r>
              <a:rPr dirty="0"/>
              <a:t>	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Rheumatic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heart disease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 the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most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common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cause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this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lesion</a:t>
            </a:r>
            <a:r>
              <a:rPr sz="2600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marL="724535" indent="-712470">
              <a:lnSpc>
                <a:spcPct val="100000"/>
              </a:lnSpc>
              <a:spcBef>
                <a:spcPts val="630"/>
              </a:spcBef>
              <a:buChar char="•"/>
              <a:tabLst>
                <a:tab pos="724535" algn="l"/>
                <a:tab pos="725170" algn="l"/>
              </a:tabLst>
            </a:pPr>
            <a:r>
              <a:rPr sz="2600" dirty="0">
                <a:latin typeface="Arial"/>
                <a:cs typeface="Arial"/>
              </a:rPr>
              <a:t>Usually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associated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mitral</a:t>
            </a:r>
            <a:r>
              <a:rPr sz="2600" dirty="0">
                <a:latin typeface="Arial"/>
                <a:cs typeface="Arial"/>
              </a:rPr>
              <a:t> stenosis</a:t>
            </a:r>
            <a:endParaRPr sz="2600">
              <a:latin typeface="Arial"/>
              <a:cs typeface="Arial"/>
            </a:endParaRPr>
          </a:p>
          <a:p>
            <a:pPr marL="539750" indent="-527685">
              <a:lnSpc>
                <a:spcPct val="100000"/>
              </a:lnSpc>
              <a:spcBef>
                <a:spcPts val="620"/>
              </a:spcBef>
              <a:buChar char="•"/>
              <a:tabLst>
                <a:tab pos="539750" algn="l"/>
                <a:tab pos="540385" algn="l"/>
              </a:tabLst>
            </a:pPr>
            <a:r>
              <a:rPr sz="2600" dirty="0">
                <a:latin typeface="Arial"/>
                <a:cs typeface="Arial"/>
              </a:rPr>
              <a:t>Carcinoid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syndrome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539750" algn="l"/>
                <a:tab pos="540385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Staph.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aureus infective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endocarditis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associated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intravenous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drug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use</a:t>
            </a:r>
            <a:endParaRPr sz="2600">
              <a:latin typeface="Arial"/>
              <a:cs typeface="Arial"/>
            </a:endParaRPr>
          </a:p>
          <a:p>
            <a:pPr marL="539750" indent="-527685">
              <a:lnSpc>
                <a:spcPct val="100000"/>
              </a:lnSpc>
              <a:spcBef>
                <a:spcPts val="625"/>
              </a:spcBef>
              <a:buChar char="•"/>
              <a:tabLst>
                <a:tab pos="539750" algn="l"/>
                <a:tab pos="540385" algn="l"/>
              </a:tabLst>
            </a:pPr>
            <a:r>
              <a:rPr sz="2600" dirty="0">
                <a:latin typeface="Arial"/>
                <a:cs typeface="Arial"/>
              </a:rPr>
              <a:t>Right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ventricle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catheter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leads</a:t>
            </a:r>
            <a:endParaRPr sz="2600">
              <a:latin typeface="Arial"/>
              <a:cs typeface="Arial"/>
            </a:endParaRPr>
          </a:p>
          <a:p>
            <a:pPr marL="521970" indent="-509905">
              <a:lnSpc>
                <a:spcPct val="100000"/>
              </a:lnSpc>
              <a:spcBef>
                <a:spcPts val="625"/>
              </a:spcBef>
              <a:buChar char="•"/>
              <a:tabLst>
                <a:tab pos="521334" algn="l"/>
                <a:tab pos="522605" algn="l"/>
              </a:tabLst>
            </a:pPr>
            <a:r>
              <a:rPr sz="2600" dirty="0">
                <a:latin typeface="Arial"/>
                <a:cs typeface="Arial"/>
              </a:rPr>
              <a:t>Anticardiolipin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antibody</a:t>
            </a:r>
            <a:endParaRPr sz="2600">
              <a:latin typeface="Arial"/>
              <a:cs typeface="Arial"/>
            </a:endParaRPr>
          </a:p>
          <a:p>
            <a:pPr marL="539750" indent="-527685">
              <a:lnSpc>
                <a:spcPct val="100000"/>
              </a:lnSpc>
              <a:spcBef>
                <a:spcPts val="625"/>
              </a:spcBef>
              <a:buChar char="•"/>
              <a:tabLst>
                <a:tab pos="539750" algn="l"/>
                <a:tab pos="540385" algn="l"/>
              </a:tabLst>
            </a:pPr>
            <a:r>
              <a:rPr sz="2600" dirty="0">
                <a:latin typeface="Arial"/>
                <a:cs typeface="Arial"/>
              </a:rPr>
              <a:t>Rheumatoid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arthritis</a:t>
            </a:r>
            <a:endParaRPr sz="2600">
              <a:latin typeface="Arial"/>
              <a:cs typeface="Arial"/>
            </a:endParaRPr>
          </a:p>
          <a:p>
            <a:pPr marL="539750" indent="-527685">
              <a:lnSpc>
                <a:spcPct val="100000"/>
              </a:lnSpc>
              <a:spcBef>
                <a:spcPts val="625"/>
              </a:spcBef>
              <a:buChar char="•"/>
              <a:tabLst>
                <a:tab pos="539750" algn="l"/>
                <a:tab pos="540385" algn="l"/>
              </a:tabLst>
            </a:pPr>
            <a:r>
              <a:rPr sz="2600" dirty="0">
                <a:latin typeface="Arial"/>
                <a:cs typeface="Arial"/>
              </a:rPr>
              <a:t>Systemic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lupus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erythematosus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6698" y="515238"/>
            <a:ext cx="40697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Tricuspid</a:t>
            </a:r>
            <a:r>
              <a:rPr spc="-60" dirty="0"/>
              <a:t> </a:t>
            </a:r>
            <a:r>
              <a:rPr spc="-5" dirty="0"/>
              <a:t>stenosis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25625"/>
            <a:ext cx="7927975" cy="512953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5080" indent="-343535">
              <a:lnSpc>
                <a:spcPts val="3020"/>
              </a:lnSpc>
              <a:spcBef>
                <a:spcPts val="48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Because the</a:t>
            </a:r>
            <a:r>
              <a:rPr sz="28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development</a:t>
            </a:r>
            <a:r>
              <a:rPr sz="280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MS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generally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precedes that of </a:t>
            </a: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TS,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many patients initially have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symptoms of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pulmonary</a:t>
            </a:r>
            <a:r>
              <a:rPr sz="28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congestion </a:t>
            </a:r>
            <a:r>
              <a:rPr sz="2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fatigue.</a:t>
            </a:r>
            <a:endParaRPr sz="2800">
              <a:latin typeface="Arial"/>
              <a:cs typeface="Arial"/>
            </a:endParaRPr>
          </a:p>
          <a:p>
            <a:pPr marL="355600" marR="269240" indent="-343535">
              <a:lnSpc>
                <a:spcPts val="3020"/>
              </a:lnSpc>
              <a:spcBef>
                <a:spcPts val="68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Relatively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little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dyspnea</a:t>
            </a:r>
            <a:r>
              <a:rPr sz="2800" dirty="0">
                <a:latin typeface="Arial"/>
                <a:cs typeface="Arial"/>
              </a:rPr>
              <a:t> for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degree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hepatomegaly, </a:t>
            </a:r>
            <a:r>
              <a:rPr sz="2800" dirty="0">
                <a:latin typeface="Arial"/>
                <a:cs typeface="Arial"/>
              </a:rPr>
              <a:t>ascites,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edema associated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with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TS</a:t>
            </a:r>
            <a:endParaRPr sz="2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0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jugular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veins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are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distended</a:t>
            </a:r>
            <a:endParaRPr sz="2800">
              <a:latin typeface="Arial"/>
              <a:cs typeface="Arial"/>
            </a:endParaRPr>
          </a:p>
          <a:p>
            <a:pPr marL="552450" indent="-540385">
              <a:lnSpc>
                <a:spcPct val="100000"/>
              </a:lnSpc>
              <a:spcBef>
                <a:spcPts val="340"/>
              </a:spcBef>
              <a:buChar char="•"/>
              <a:tabLst>
                <a:tab pos="551815" algn="l"/>
                <a:tab pos="553085" algn="l"/>
              </a:tabLst>
            </a:pPr>
            <a:r>
              <a:rPr sz="2800" spc="-5" dirty="0">
                <a:latin typeface="Arial"/>
                <a:cs typeface="Arial"/>
              </a:rPr>
              <a:t>May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be</a:t>
            </a:r>
            <a:r>
              <a:rPr sz="2800" dirty="0">
                <a:latin typeface="Arial"/>
                <a:cs typeface="Arial"/>
              </a:rPr>
              <a:t> giant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waves.</a:t>
            </a:r>
            <a:endParaRPr sz="2800">
              <a:latin typeface="Arial"/>
              <a:cs typeface="Arial"/>
            </a:endParaRPr>
          </a:p>
          <a:p>
            <a:pPr marL="546100" indent="-534035">
              <a:lnSpc>
                <a:spcPct val="100000"/>
              </a:lnSpc>
              <a:spcBef>
                <a:spcPts val="335"/>
              </a:spcBef>
              <a:buChar char="•"/>
              <a:tabLst>
                <a:tab pos="546100" algn="l"/>
                <a:tab pos="546735" algn="l"/>
              </a:tabLst>
            </a:pP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waves are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less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conspicuous</a:t>
            </a:r>
            <a:endParaRPr sz="2800">
              <a:latin typeface="Arial"/>
              <a:cs typeface="Arial"/>
            </a:endParaRPr>
          </a:p>
          <a:p>
            <a:pPr marL="546100" indent="-534035">
              <a:lnSpc>
                <a:spcPct val="100000"/>
              </a:lnSpc>
              <a:spcBef>
                <a:spcPts val="335"/>
              </a:spcBef>
              <a:buChar char="•"/>
              <a:tabLst>
                <a:tab pos="546100" algn="l"/>
                <a:tab pos="546735" algn="l"/>
              </a:tabLst>
            </a:pPr>
            <a:r>
              <a:rPr sz="2800" spc="-5" dirty="0">
                <a:latin typeface="Arial"/>
                <a:cs typeface="Arial"/>
              </a:rPr>
              <a:t>There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slow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y</a:t>
            </a:r>
            <a:r>
              <a:rPr sz="2800" dirty="0">
                <a:latin typeface="Arial"/>
                <a:cs typeface="Arial"/>
              </a:rPr>
              <a:t> descent.</a:t>
            </a:r>
            <a:endParaRPr sz="2800">
              <a:latin typeface="Arial"/>
              <a:cs typeface="Arial"/>
            </a:endParaRPr>
          </a:p>
          <a:p>
            <a:pPr marL="355600" marR="107314" indent="-343535">
              <a:lnSpc>
                <a:spcPts val="281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Systolic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murmur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along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lower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left sternal border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that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increases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inspiration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6698" y="515238"/>
            <a:ext cx="40697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Tricuspid</a:t>
            </a:r>
            <a:r>
              <a:rPr spc="-60" dirty="0"/>
              <a:t> </a:t>
            </a:r>
            <a:r>
              <a:rPr spc="-5" dirty="0"/>
              <a:t>stenosis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289659"/>
            <a:ext cx="7960995" cy="494030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68300" indent="-343535">
              <a:lnSpc>
                <a:spcPct val="100000"/>
              </a:lnSpc>
              <a:spcBef>
                <a:spcPts val="720"/>
              </a:spcBef>
              <a:buChar char="•"/>
              <a:tabLst>
                <a:tab pos="368300" algn="l"/>
                <a:tab pos="368935" algn="l"/>
              </a:tabLst>
            </a:pPr>
            <a:r>
              <a:rPr sz="2600" dirty="0">
                <a:latin typeface="Arial"/>
                <a:cs typeface="Arial"/>
              </a:rPr>
              <a:t>Opening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snap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follows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spc="15" dirty="0">
                <a:latin typeface="Arial"/>
                <a:cs typeface="Arial"/>
              </a:rPr>
              <a:t>P</a:t>
            </a:r>
            <a:r>
              <a:rPr sz="2550" spc="22" baseline="-21241" dirty="0">
                <a:latin typeface="Arial"/>
                <a:cs typeface="Arial"/>
              </a:rPr>
              <a:t>2</a:t>
            </a:r>
            <a:endParaRPr sz="2550" baseline="-21241">
              <a:latin typeface="Arial"/>
              <a:cs typeface="Arial"/>
            </a:endParaRPr>
          </a:p>
          <a:p>
            <a:pPr marL="368300" marR="1778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68300" algn="l"/>
                <a:tab pos="368935" algn="l"/>
              </a:tabLst>
            </a:pPr>
            <a:r>
              <a:rPr sz="2600" dirty="0">
                <a:latin typeface="Arial"/>
                <a:cs typeface="Arial"/>
              </a:rPr>
              <a:t>Diastolic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murmur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along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lower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left sternal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border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over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xiphoid</a:t>
            </a:r>
            <a:endParaRPr sz="2600">
              <a:latin typeface="Arial"/>
              <a:cs typeface="Arial"/>
            </a:endParaRPr>
          </a:p>
          <a:p>
            <a:pPr marL="552450" indent="-527685">
              <a:lnSpc>
                <a:spcPct val="100000"/>
              </a:lnSpc>
              <a:spcBef>
                <a:spcPts val="630"/>
              </a:spcBef>
              <a:buChar char="•"/>
              <a:tabLst>
                <a:tab pos="552450" algn="l"/>
                <a:tab pos="553085" algn="l"/>
              </a:tabLst>
            </a:pPr>
            <a:r>
              <a:rPr sz="2600" dirty="0">
                <a:latin typeface="Arial"/>
                <a:cs typeface="Arial"/>
              </a:rPr>
              <a:t>Occurs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immediately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pre-systole</a:t>
            </a:r>
            <a:endParaRPr sz="2600">
              <a:latin typeface="Arial"/>
              <a:cs typeface="Arial"/>
            </a:endParaRPr>
          </a:p>
          <a:p>
            <a:pPr marL="552450" indent="-527685">
              <a:lnSpc>
                <a:spcPct val="100000"/>
              </a:lnSpc>
              <a:spcBef>
                <a:spcPts val="620"/>
              </a:spcBef>
              <a:buChar char="•"/>
              <a:tabLst>
                <a:tab pos="552450" algn="l"/>
                <a:tab pos="553085" algn="l"/>
              </a:tabLst>
            </a:pPr>
            <a:r>
              <a:rPr sz="2600" dirty="0">
                <a:latin typeface="Arial"/>
                <a:cs typeface="Arial"/>
              </a:rPr>
              <a:t>Increases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respiration</a:t>
            </a:r>
            <a:endParaRPr sz="2600">
              <a:latin typeface="Arial"/>
              <a:cs typeface="Arial"/>
            </a:endParaRPr>
          </a:p>
          <a:p>
            <a:pPr marL="368300" marR="11176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68300" algn="l"/>
                <a:tab pos="3689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absence of EKG evidence of 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RV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hypertrophy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(RVH)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 a patient with right-sided heart 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failure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who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 believed to have MS should suggest associated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tricuspid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valve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disease</a:t>
            </a:r>
            <a:r>
              <a:rPr sz="2600" spc="5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marL="368300" indent="-343535">
              <a:lnSpc>
                <a:spcPct val="100000"/>
              </a:lnSpc>
              <a:spcBef>
                <a:spcPts val="630"/>
              </a:spcBef>
              <a:buChar char="•"/>
              <a:tabLst>
                <a:tab pos="368300" algn="l"/>
                <a:tab pos="368935" algn="l"/>
              </a:tabLst>
            </a:pPr>
            <a:r>
              <a:rPr sz="2600" dirty="0">
                <a:latin typeface="Arial"/>
                <a:cs typeface="Arial"/>
              </a:rPr>
              <a:t>Prominent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RA</a:t>
            </a:r>
            <a:r>
              <a:rPr sz="2600" spc="-1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 SVC on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chest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x-ray</a:t>
            </a:r>
            <a:endParaRPr sz="2600">
              <a:latin typeface="Arial"/>
              <a:cs typeface="Arial"/>
            </a:endParaRPr>
          </a:p>
          <a:p>
            <a:pPr marL="3683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68300" algn="l"/>
                <a:tab pos="368935" algn="l"/>
              </a:tabLst>
            </a:pPr>
            <a:r>
              <a:rPr sz="2600" spc="-5" dirty="0">
                <a:latin typeface="Arial"/>
                <a:cs typeface="Arial"/>
              </a:rPr>
              <a:t>Trans-thoracic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echocardiography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(TTE)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diagnostic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5650" y="483234"/>
            <a:ext cx="25527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75" dirty="0"/>
              <a:t>T</a:t>
            </a:r>
            <a:r>
              <a:rPr sz="4400" dirty="0"/>
              <a:t>reatment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24025"/>
            <a:ext cx="7849234" cy="264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35305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Salt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restriction,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bed rest,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diuretic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therapy in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pre-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operative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period to reduce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hepatic congestion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Surgical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repair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at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time of </a:t>
            </a:r>
            <a:r>
              <a:rPr sz="2600" spc="-5" dirty="0">
                <a:latin typeface="Arial"/>
                <a:cs typeface="Arial"/>
              </a:rPr>
              <a:t>mitral</a:t>
            </a:r>
            <a:r>
              <a:rPr sz="2600" dirty="0">
                <a:latin typeface="Arial"/>
                <a:cs typeface="Arial"/>
              </a:rPr>
              <a:t> valve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surgery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If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repair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possible,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replacement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539750" algn="l"/>
                <a:tab pos="540385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Mechanical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more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prone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thromboembolic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complications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than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at any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other site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0" marR="5080" indent="-53975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Maximal</a:t>
            </a:r>
            <a:r>
              <a:rPr spc="10" dirty="0"/>
              <a:t> </a:t>
            </a:r>
            <a:r>
              <a:rPr spc="-5" dirty="0"/>
              <a:t>intensity and</a:t>
            </a:r>
            <a:r>
              <a:rPr spc="10" dirty="0"/>
              <a:t> </a:t>
            </a:r>
            <a:r>
              <a:rPr spc="-5" dirty="0"/>
              <a:t>radiation</a:t>
            </a:r>
            <a:r>
              <a:rPr spc="20" dirty="0"/>
              <a:t> </a:t>
            </a:r>
            <a:r>
              <a:rPr spc="-5" dirty="0"/>
              <a:t>of </a:t>
            </a:r>
            <a:r>
              <a:rPr spc="-1100" dirty="0"/>
              <a:t> </a:t>
            </a:r>
            <a:r>
              <a:rPr spc="-5" dirty="0"/>
              <a:t>six</a:t>
            </a:r>
            <a:r>
              <a:rPr dirty="0"/>
              <a:t> </a:t>
            </a:r>
            <a:r>
              <a:rPr spc="-5" dirty="0"/>
              <a:t>isolated</a:t>
            </a:r>
            <a:r>
              <a:rPr spc="5" dirty="0"/>
              <a:t> </a:t>
            </a:r>
            <a:r>
              <a:rPr spc="-5" dirty="0"/>
              <a:t>systolic</a:t>
            </a:r>
            <a:r>
              <a:rPr spc="-10" dirty="0"/>
              <a:t> </a:t>
            </a:r>
            <a:r>
              <a:rPr spc="-5" dirty="0"/>
              <a:t>murmurs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2791" y="2005583"/>
            <a:ext cx="6019800" cy="4250436"/>
          </a:xfrm>
          <a:prstGeom prst="rect">
            <a:avLst/>
          </a:prstGeom>
        </p:spPr>
      </p:pic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3316" y="515238"/>
            <a:ext cx="63544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Tricuspid </a:t>
            </a:r>
            <a:r>
              <a:rPr spc="-5" dirty="0"/>
              <a:t>valve</a:t>
            </a:r>
            <a:r>
              <a:rPr spc="-15" dirty="0"/>
              <a:t> </a:t>
            </a:r>
            <a:r>
              <a:rPr spc="-5" dirty="0"/>
              <a:t>regurgitation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62938"/>
            <a:ext cx="7974965" cy="375157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80%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functional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(stretching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ring)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Usually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asymptomatic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Adults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Also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associated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 aortic and mitral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regurgitation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Also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associated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Ebstein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anomaly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Blowing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holosystolic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murmur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at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lower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left</a:t>
            </a:r>
            <a:r>
              <a:rPr sz="2600" dirty="0">
                <a:latin typeface="Arial"/>
                <a:cs typeface="Arial"/>
              </a:rPr>
              <a:t> sternal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margin.</a:t>
            </a:r>
            <a:endParaRPr sz="2600">
              <a:latin typeface="Arial"/>
              <a:cs typeface="Arial"/>
            </a:endParaRPr>
          </a:p>
          <a:p>
            <a:pPr marL="631190" indent="-619125">
              <a:lnSpc>
                <a:spcPct val="100000"/>
              </a:lnSpc>
              <a:spcBef>
                <a:spcPts val="625"/>
              </a:spcBef>
              <a:buChar char="•"/>
              <a:tabLst>
                <a:tab pos="631190" algn="l"/>
                <a:tab pos="631825" algn="l"/>
              </a:tabLst>
            </a:pPr>
            <a:r>
              <a:rPr sz="2600" dirty="0">
                <a:latin typeface="Arial"/>
                <a:cs typeface="Arial"/>
              </a:rPr>
              <a:t>Increased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inspiration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3316" y="515238"/>
            <a:ext cx="63544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Tricuspid </a:t>
            </a:r>
            <a:r>
              <a:rPr spc="-5" dirty="0"/>
              <a:t>valve</a:t>
            </a:r>
            <a:r>
              <a:rPr spc="-15" dirty="0"/>
              <a:t> </a:t>
            </a:r>
            <a:r>
              <a:rPr spc="-5" dirty="0"/>
              <a:t>regurgitation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68297"/>
            <a:ext cx="7981315" cy="264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RA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enlargement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 elevation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RA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jugular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venous pressures with prominent </a:t>
            </a:r>
            <a:r>
              <a:rPr sz="2600" spc="10" dirty="0">
                <a:latin typeface="Arial"/>
                <a:cs typeface="Arial"/>
              </a:rPr>
              <a:t>c-v </a:t>
            </a:r>
            <a:r>
              <a:rPr sz="2600" dirty="0">
                <a:latin typeface="Arial"/>
                <a:cs typeface="Arial"/>
              </a:rPr>
              <a:t>waves and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rapid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descent</a:t>
            </a:r>
            <a:endParaRPr sz="2600">
              <a:latin typeface="Arial"/>
              <a:cs typeface="Arial"/>
            </a:endParaRPr>
          </a:p>
          <a:p>
            <a:pPr marL="724535" indent="-712470">
              <a:lnSpc>
                <a:spcPct val="100000"/>
              </a:lnSpc>
              <a:spcBef>
                <a:spcPts val="625"/>
              </a:spcBef>
              <a:buChar char="•"/>
              <a:tabLst>
                <a:tab pos="724535" algn="l"/>
                <a:tab pos="725170" algn="l"/>
              </a:tabLst>
            </a:pPr>
            <a:r>
              <a:rPr sz="2600" dirty="0">
                <a:latin typeface="Arial"/>
                <a:cs typeface="Arial"/>
              </a:rPr>
              <a:t>Pulsatile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jugular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venous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distention</a:t>
            </a:r>
            <a:endParaRPr sz="2600">
              <a:latin typeface="Arial"/>
              <a:cs typeface="Arial"/>
            </a:endParaRPr>
          </a:p>
          <a:p>
            <a:pPr marL="724535" indent="-712470">
              <a:lnSpc>
                <a:spcPct val="100000"/>
              </a:lnSpc>
              <a:spcBef>
                <a:spcPts val="625"/>
              </a:spcBef>
              <a:buChar char="•"/>
              <a:tabLst>
                <a:tab pos="724535" algn="l"/>
                <a:tab pos="725170" algn="l"/>
              </a:tabLst>
            </a:pPr>
            <a:r>
              <a:rPr sz="2600" dirty="0">
                <a:latin typeface="Arial"/>
                <a:cs typeface="Arial"/>
              </a:rPr>
              <a:t>Pulsatile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liver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-5" dirty="0">
                <a:latin typeface="Arial"/>
                <a:cs typeface="Arial"/>
              </a:rPr>
              <a:t>Trans-thoracic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echocardiography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(TTE)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diagnostic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2997" y="515238"/>
            <a:ext cx="23196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5" dirty="0"/>
              <a:t>T</a:t>
            </a:r>
            <a:r>
              <a:rPr spc="-5" dirty="0"/>
              <a:t>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4025"/>
            <a:ext cx="8052434" cy="3831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24485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Diuretics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can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useful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for patients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severe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signs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right heart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failure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An aldosterone antagonist may be employed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because many patients have secondary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hyperaldosteronism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from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marked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hepatic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congestion</a:t>
            </a:r>
            <a:endParaRPr sz="2600">
              <a:latin typeface="Arial"/>
              <a:cs typeface="Arial"/>
            </a:endParaRPr>
          </a:p>
          <a:p>
            <a:pPr marL="355600" marR="151130" indent="-343535">
              <a:lnSpc>
                <a:spcPct val="100000"/>
              </a:lnSpc>
              <a:spcBef>
                <a:spcPts val="63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If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secondary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 left heart disease,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therapy to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reduce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spc="-95" dirty="0">
                <a:latin typeface="Arial"/>
                <a:cs typeface="Arial"/>
              </a:rPr>
              <a:t>PA </a:t>
            </a:r>
            <a:r>
              <a:rPr sz="2600" dirty="0">
                <a:latin typeface="Arial"/>
                <a:cs typeface="Arial"/>
              </a:rPr>
              <a:t>pressure or pulmonary vascular resistance as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well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as </a:t>
            </a:r>
            <a:r>
              <a:rPr sz="2600" spc="-95" dirty="0">
                <a:latin typeface="Arial"/>
                <a:cs typeface="Arial"/>
              </a:rPr>
              <a:t>LV</a:t>
            </a:r>
            <a:r>
              <a:rPr sz="2600" dirty="0">
                <a:latin typeface="Arial"/>
                <a:cs typeface="Arial"/>
              </a:rPr>
              <a:t> pressure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Surgical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repair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severe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disease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2861" y="483234"/>
            <a:ext cx="21088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Strategy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067" y="381000"/>
            <a:ext cx="4949952" cy="6096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546850" y="5441441"/>
            <a:ext cx="18421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Fig.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230-1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Accessed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03/26/2010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38061" y="483234"/>
            <a:ext cx="21088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Strategy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5676900" cy="623925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785609" y="3459302"/>
            <a:ext cx="121475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Fig.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230-4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Accessed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10" dirty="0">
                <a:latin typeface="Arial"/>
                <a:cs typeface="Arial"/>
              </a:rPr>
              <a:t>03/21/2010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8153" y="483234"/>
            <a:ext cx="21088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Strategy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1371600"/>
            <a:ext cx="6409944" cy="48204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377685" y="5822391"/>
            <a:ext cx="18770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Fig.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230-5</a:t>
            </a:r>
            <a:r>
              <a:rPr sz="1000" spc="25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Accessed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03/25/2010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47561" y="483234"/>
            <a:ext cx="21088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Strategy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8263" y="246888"/>
            <a:ext cx="5184648" cy="639165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802881" y="5136641"/>
            <a:ext cx="11791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3050" marR="5080" indent="-260985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Fig.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230-6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Accessed </a:t>
            </a:r>
            <a:r>
              <a:rPr sz="1000" spc="-26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03/25/2010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8805" y="515238"/>
            <a:ext cx="38646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Prosthetic</a:t>
            </a:r>
            <a:r>
              <a:rPr spc="-30" dirty="0"/>
              <a:t> </a:t>
            </a:r>
            <a:r>
              <a:rPr spc="-5" dirty="0"/>
              <a:t>valves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12570"/>
            <a:ext cx="7925434" cy="501904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Bioprosthetic</a:t>
            </a:r>
            <a:r>
              <a:rPr sz="2600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valves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907415" algn="l"/>
                <a:tab pos="908050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Xenograft</a:t>
            </a:r>
            <a:r>
              <a:rPr sz="2600" spc="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favored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those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over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65 years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age</a:t>
            </a:r>
            <a:endParaRPr sz="2600">
              <a:latin typeface="Arial"/>
              <a:cs typeface="Arial"/>
            </a:endParaRPr>
          </a:p>
          <a:p>
            <a:pPr marL="1276350" indent="-1263650">
              <a:lnSpc>
                <a:spcPct val="100000"/>
              </a:lnSpc>
              <a:spcBef>
                <a:spcPts val="630"/>
              </a:spcBef>
              <a:buChar char="•"/>
              <a:tabLst>
                <a:tab pos="1275715" algn="l"/>
                <a:tab pos="1276350" algn="l"/>
              </a:tabLst>
            </a:pPr>
            <a:r>
              <a:rPr sz="2600" dirty="0">
                <a:latin typeface="Arial"/>
                <a:cs typeface="Arial"/>
              </a:rPr>
              <a:t>Porcine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bovine</a:t>
            </a:r>
            <a:endParaRPr sz="2600">
              <a:latin typeface="Arial"/>
              <a:cs typeface="Arial"/>
            </a:endParaRPr>
          </a:p>
          <a:p>
            <a:pPr marL="907415" indent="-895350">
              <a:lnSpc>
                <a:spcPct val="100000"/>
              </a:lnSpc>
              <a:spcBef>
                <a:spcPts val="620"/>
              </a:spcBef>
              <a:buChar char="•"/>
              <a:tabLst>
                <a:tab pos="907415" algn="l"/>
                <a:tab pos="908050" algn="l"/>
              </a:tabLst>
            </a:pPr>
            <a:r>
              <a:rPr sz="2600" dirty="0">
                <a:latin typeface="Arial"/>
                <a:cs typeface="Arial"/>
              </a:rPr>
              <a:t>Human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donor </a:t>
            </a:r>
            <a:r>
              <a:rPr sz="2600" spc="-5" dirty="0">
                <a:latin typeface="Arial"/>
                <a:cs typeface="Arial"/>
              </a:rPr>
              <a:t>grafts</a:t>
            </a:r>
            <a:r>
              <a:rPr sz="2600" dirty="0">
                <a:latin typeface="Arial"/>
                <a:cs typeface="Arial"/>
              </a:rPr>
              <a:t> are also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available.</a:t>
            </a:r>
            <a:endParaRPr sz="2600">
              <a:latin typeface="Arial"/>
              <a:cs typeface="Arial"/>
            </a:endParaRPr>
          </a:p>
          <a:p>
            <a:pPr marL="815975" indent="-803910">
              <a:lnSpc>
                <a:spcPct val="100000"/>
              </a:lnSpc>
              <a:spcBef>
                <a:spcPts val="625"/>
              </a:spcBef>
              <a:buChar char="•"/>
              <a:tabLst>
                <a:tab pos="815975" algn="l"/>
                <a:tab pos="816610" algn="l"/>
              </a:tabLst>
            </a:pPr>
            <a:r>
              <a:rPr sz="2600" dirty="0">
                <a:latin typeface="Arial"/>
                <a:cs typeface="Arial"/>
              </a:rPr>
              <a:t>10-20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year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life</a:t>
            </a:r>
            <a:endParaRPr sz="2600">
              <a:latin typeface="Arial"/>
              <a:cs typeface="Arial"/>
            </a:endParaRPr>
          </a:p>
          <a:p>
            <a:pPr marL="355600" marR="151511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10% of bioprosthetic 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aortic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valves require </a:t>
            </a:r>
            <a:r>
              <a:rPr sz="2600" spc="-715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anticoagulation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over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valve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life</a:t>
            </a:r>
            <a:endParaRPr sz="2600">
              <a:latin typeface="Arial"/>
              <a:cs typeface="Arial"/>
            </a:endParaRPr>
          </a:p>
          <a:p>
            <a:pPr marL="355600" marR="1515745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60%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bioprosthetic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mitral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valves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require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anticoagulation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over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valve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life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Stenosis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calcification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 reasons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failure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7874" y="492709"/>
            <a:ext cx="65252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Mechanical</a:t>
            </a:r>
            <a:r>
              <a:rPr spc="20" dirty="0"/>
              <a:t> </a:t>
            </a:r>
            <a:r>
              <a:rPr spc="-5" dirty="0"/>
              <a:t>prosthetic</a:t>
            </a:r>
            <a:r>
              <a:rPr spc="15" dirty="0"/>
              <a:t> </a:t>
            </a:r>
            <a:r>
              <a:rPr dirty="0"/>
              <a:t>valves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12570"/>
            <a:ext cx="7465059" cy="517779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09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Caged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valves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tilting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disc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valves</a:t>
            </a:r>
            <a:endParaRPr sz="2600">
              <a:latin typeface="Arial"/>
              <a:cs typeface="Arial"/>
            </a:endParaRPr>
          </a:p>
          <a:p>
            <a:pPr marL="1091565" indent="-1079500">
              <a:lnSpc>
                <a:spcPct val="100000"/>
              </a:lnSpc>
              <a:spcBef>
                <a:spcPts val="310"/>
              </a:spcBef>
              <a:buChar char="•"/>
              <a:tabLst>
                <a:tab pos="1091565" algn="l"/>
                <a:tab pos="1092200" algn="l"/>
              </a:tabLst>
            </a:pPr>
            <a:r>
              <a:rPr sz="2600" dirty="0">
                <a:latin typeface="Arial"/>
                <a:cs typeface="Arial"/>
              </a:rPr>
              <a:t>Cavitation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mechanics</a:t>
            </a:r>
            <a:endParaRPr sz="2600">
              <a:latin typeface="Arial"/>
              <a:cs typeface="Arial"/>
            </a:endParaRPr>
          </a:p>
          <a:p>
            <a:pPr marL="1091565" indent="-1079500">
              <a:lnSpc>
                <a:spcPct val="100000"/>
              </a:lnSpc>
              <a:spcBef>
                <a:spcPts val="315"/>
              </a:spcBef>
              <a:buChar char="•"/>
              <a:tabLst>
                <a:tab pos="1091565" algn="l"/>
                <a:tab pos="1092200" algn="l"/>
              </a:tabLst>
            </a:pPr>
            <a:r>
              <a:rPr sz="2600" dirty="0">
                <a:latin typeface="Arial"/>
                <a:cs typeface="Arial"/>
              </a:rPr>
              <a:t>20-30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year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lifetime</a:t>
            </a:r>
            <a:endParaRPr sz="2600">
              <a:latin typeface="Arial"/>
              <a:cs typeface="Arial"/>
            </a:endParaRPr>
          </a:p>
          <a:p>
            <a:pPr marL="1073150" indent="-1061085">
              <a:lnSpc>
                <a:spcPct val="100000"/>
              </a:lnSpc>
              <a:spcBef>
                <a:spcPts val="315"/>
              </a:spcBef>
              <a:buChar char="•"/>
              <a:tabLst>
                <a:tab pos="1073150" algn="l"/>
                <a:tab pos="1073785" algn="l"/>
              </a:tabLst>
            </a:pPr>
            <a:r>
              <a:rPr sz="2600" dirty="0">
                <a:latin typeface="Arial"/>
                <a:cs typeface="Arial"/>
              </a:rPr>
              <a:t>Audible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click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may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 disturbing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 patient</a:t>
            </a:r>
            <a:endParaRPr sz="2600">
              <a:latin typeface="Arial"/>
              <a:cs typeface="Arial"/>
            </a:endParaRPr>
          </a:p>
          <a:p>
            <a:pPr marL="625475" indent="-613410">
              <a:lnSpc>
                <a:spcPct val="100000"/>
              </a:lnSpc>
              <a:spcBef>
                <a:spcPts val="310"/>
              </a:spcBef>
              <a:buChar char="•"/>
              <a:tabLst>
                <a:tab pos="625475" algn="l"/>
                <a:tab pos="626110" algn="l"/>
                <a:tab pos="5297170" algn="l"/>
              </a:tabLst>
            </a:pPr>
            <a:r>
              <a:rPr sz="2600" dirty="0">
                <a:latin typeface="Arial"/>
                <a:cs typeface="Arial"/>
              </a:rPr>
              <a:t>The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St.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Jude Floating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bi-leaflet	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metallic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</a:t>
            </a:r>
            <a:endParaRPr sz="2600">
              <a:latin typeface="Arial"/>
              <a:cs typeface="Arial"/>
            </a:endParaRPr>
          </a:p>
          <a:p>
            <a:pPr marL="1091565" indent="-1079500">
              <a:lnSpc>
                <a:spcPct val="100000"/>
              </a:lnSpc>
              <a:spcBef>
                <a:spcPts val="315"/>
              </a:spcBef>
              <a:buChar char="•"/>
              <a:tabLst>
                <a:tab pos="1091565" algn="l"/>
                <a:tab pos="1092200" algn="l"/>
              </a:tabLst>
            </a:pPr>
            <a:r>
              <a:rPr sz="2600" dirty="0">
                <a:latin typeface="Arial"/>
                <a:cs typeface="Arial"/>
              </a:rPr>
              <a:t>Pivots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about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central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axis</a:t>
            </a:r>
            <a:endParaRPr sz="2600">
              <a:latin typeface="Arial"/>
              <a:cs typeface="Arial"/>
            </a:endParaRPr>
          </a:p>
          <a:p>
            <a:pPr marL="1091565" indent="-1079500">
              <a:lnSpc>
                <a:spcPct val="100000"/>
              </a:lnSpc>
              <a:spcBef>
                <a:spcPts val="310"/>
              </a:spcBef>
              <a:buChar char="•"/>
              <a:tabLst>
                <a:tab pos="1091565" algn="l"/>
                <a:tab pos="1092200" algn="l"/>
              </a:tabLst>
            </a:pPr>
            <a:r>
              <a:rPr sz="2600" dirty="0">
                <a:latin typeface="Arial"/>
                <a:cs typeface="Arial"/>
              </a:rPr>
              <a:t>Central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blood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flow</a:t>
            </a:r>
            <a:endParaRPr sz="2600">
              <a:latin typeface="Arial"/>
              <a:cs typeface="Arial"/>
            </a:endParaRPr>
          </a:p>
          <a:p>
            <a:pPr marL="1091565" indent="-1079500">
              <a:lnSpc>
                <a:spcPct val="100000"/>
              </a:lnSpc>
              <a:spcBef>
                <a:spcPts val="315"/>
              </a:spcBef>
              <a:buChar char="•"/>
              <a:tabLst>
                <a:tab pos="1091565" algn="l"/>
                <a:tab pos="1092200" algn="l"/>
              </a:tabLst>
            </a:pPr>
            <a:r>
              <a:rPr sz="2600" dirty="0">
                <a:latin typeface="Arial"/>
                <a:cs typeface="Arial"/>
              </a:rPr>
              <a:t>Biocompatible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ts val="2810"/>
              </a:lnSpc>
              <a:spcBef>
                <a:spcPts val="665"/>
              </a:spcBef>
              <a:buFont typeface="Arial"/>
              <a:buChar char="•"/>
              <a:tabLst>
                <a:tab pos="1091565" algn="l"/>
                <a:tab pos="1092200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Fewer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complications than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other mechanical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valves</a:t>
            </a:r>
            <a:endParaRPr sz="2600">
              <a:latin typeface="Arial"/>
              <a:cs typeface="Arial"/>
            </a:endParaRPr>
          </a:p>
          <a:p>
            <a:pPr marL="1091565" indent="-1079500">
              <a:lnSpc>
                <a:spcPct val="100000"/>
              </a:lnSpc>
              <a:spcBef>
                <a:spcPts val="270"/>
              </a:spcBef>
              <a:buChar char="•"/>
              <a:tabLst>
                <a:tab pos="1091565" algn="l"/>
                <a:tab pos="1092200" algn="l"/>
              </a:tabLst>
            </a:pPr>
            <a:r>
              <a:rPr sz="2600" dirty="0">
                <a:latin typeface="Arial"/>
                <a:cs typeface="Arial"/>
              </a:rPr>
              <a:t>Favored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those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less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than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65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years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age.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1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Lifelong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anticoagulation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5257" y="483234"/>
            <a:ext cx="42532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Prosthetic</a:t>
            </a:r>
            <a:r>
              <a:rPr sz="4400" spc="-75" dirty="0"/>
              <a:t> </a:t>
            </a:r>
            <a:r>
              <a:rPr sz="4400" dirty="0"/>
              <a:t>valves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2590" y="1808021"/>
            <a:ext cx="2463832" cy="50499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76009" y="3153283"/>
            <a:ext cx="14630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University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Chicago </a:t>
            </a:r>
            <a:r>
              <a:rPr sz="1200" spc="-3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Surgical Pathology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Manual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375662"/>
            <a:ext cx="2324100" cy="3196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Arial"/>
                <a:cs typeface="Arial"/>
              </a:rPr>
              <a:t>Thrombus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formation and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infection</a:t>
            </a:r>
            <a:r>
              <a:rPr sz="2600" spc="7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are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two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common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reasons for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prosthetic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failure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51455" marR="5080" indent="-172148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Blood</a:t>
            </a:r>
            <a:r>
              <a:rPr spc="-25" dirty="0"/>
              <a:t> </a:t>
            </a:r>
            <a:r>
              <a:rPr dirty="0"/>
              <a:t>flow</a:t>
            </a:r>
            <a:r>
              <a:rPr spc="-20" dirty="0"/>
              <a:t> </a:t>
            </a:r>
            <a:r>
              <a:rPr spc="-5" dirty="0"/>
              <a:t>and</a:t>
            </a:r>
            <a:r>
              <a:rPr spc="-20" dirty="0"/>
              <a:t> </a:t>
            </a:r>
            <a:r>
              <a:rPr spc="-5" dirty="0"/>
              <a:t>myocardial </a:t>
            </a:r>
            <a:r>
              <a:rPr spc="-1095" dirty="0"/>
              <a:t> </a:t>
            </a:r>
            <a:r>
              <a:rPr spc="-5" dirty="0"/>
              <a:t>contraction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8427" y="1505711"/>
            <a:ext cx="5105400" cy="48417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705092" y="1443355"/>
            <a:ext cx="2329180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Late in systole,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aortic pressure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actually exceeds left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ventricular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pressure.</a:t>
            </a:r>
            <a:endParaRPr sz="2000">
              <a:latin typeface="Arial"/>
              <a:cs typeface="Arial"/>
            </a:endParaRPr>
          </a:p>
          <a:p>
            <a:pPr marL="12700" marR="149225" indent="348615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However, </a:t>
            </a:r>
            <a:r>
              <a:rPr sz="2000" dirty="0">
                <a:latin typeface="Arial"/>
                <a:cs typeface="Arial"/>
              </a:rPr>
              <a:t>the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momentum of the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blood keeps it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flowing out of the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ventricle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short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period.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 marR="19113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The pressure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relationships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right ventricle and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pulmonary artery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similar.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5092" y="6600240"/>
            <a:ext cx="18072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Fig.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31-2</a:t>
            </a:r>
            <a:r>
              <a:rPr sz="1000" spc="25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Accessed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02/01/2010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7651" y="178307"/>
            <a:ext cx="4817363" cy="65425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313421" y="1939544"/>
            <a:ext cx="143065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https://en.wikipedia.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or</a:t>
            </a:r>
            <a:r>
              <a:rPr sz="1200" spc="-2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/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spc="-5" dirty="0">
                <a:latin typeface="Arial"/>
                <a:cs typeface="Arial"/>
              </a:rPr>
              <a:t>ik</a:t>
            </a:r>
            <a:r>
              <a:rPr sz="1200" spc="-1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/Hea</a:t>
            </a:r>
            <a:r>
              <a:rPr sz="1200" dirty="0">
                <a:latin typeface="Arial"/>
                <a:cs typeface="Arial"/>
              </a:rPr>
              <a:t>rt_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spc="-5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rm  </a:t>
            </a:r>
            <a:r>
              <a:rPr sz="1200" spc="-5" dirty="0">
                <a:latin typeface="Arial"/>
                <a:cs typeface="Arial"/>
              </a:rPr>
              <a:t>ur#/media/File:Phon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ocardiograms_from_ </a:t>
            </a:r>
            <a:r>
              <a:rPr sz="1200" spc="-3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no</a:t>
            </a:r>
            <a:r>
              <a:rPr sz="1200" dirty="0">
                <a:latin typeface="Arial"/>
                <a:cs typeface="Arial"/>
              </a:rPr>
              <a:t>rm</a:t>
            </a:r>
            <a:r>
              <a:rPr sz="1200" spc="-5" dirty="0">
                <a:latin typeface="Arial"/>
                <a:cs typeface="Arial"/>
              </a:rPr>
              <a:t>al</a:t>
            </a:r>
            <a:r>
              <a:rPr sz="1200" spc="-15" dirty="0">
                <a:latin typeface="Arial"/>
                <a:cs typeface="Arial"/>
              </a:rPr>
              <a:t>_</a:t>
            </a:r>
            <a:r>
              <a:rPr sz="1200" spc="-5" dirty="0">
                <a:latin typeface="Arial"/>
                <a:cs typeface="Arial"/>
              </a:rPr>
              <a:t>a</a:t>
            </a:r>
            <a:r>
              <a:rPr sz="1200" spc="-15" dirty="0">
                <a:latin typeface="Arial"/>
                <a:cs typeface="Arial"/>
              </a:rPr>
              <a:t>nd_a</a:t>
            </a:r>
            <a:r>
              <a:rPr sz="1200" spc="-5" dirty="0">
                <a:latin typeface="Arial"/>
                <a:cs typeface="Arial"/>
              </a:rPr>
              <a:t>b</a:t>
            </a:r>
            <a:r>
              <a:rPr sz="1200" spc="-15" dirty="0">
                <a:latin typeface="Arial"/>
                <a:cs typeface="Arial"/>
              </a:rPr>
              <a:t>no</a:t>
            </a:r>
            <a:r>
              <a:rPr sz="1200" dirty="0">
                <a:latin typeface="Arial"/>
                <a:cs typeface="Arial"/>
              </a:rPr>
              <a:t>rm  </a:t>
            </a:r>
            <a:r>
              <a:rPr sz="1200" spc="-5" dirty="0">
                <a:latin typeface="Arial"/>
                <a:cs typeface="Arial"/>
              </a:rPr>
              <a:t>al_heart_sounds.pn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g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dirty="0"/>
              <a:t>Infective</a:t>
            </a:r>
            <a:r>
              <a:rPr spc="-45" dirty="0"/>
              <a:t> </a:t>
            </a:r>
            <a:r>
              <a:rPr spc="-5" dirty="0"/>
              <a:t>endocarditis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14525" y="3907916"/>
            <a:ext cx="53143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©Kenneth</a:t>
            </a:r>
            <a:r>
              <a:rPr sz="3200" spc="-2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Alonso,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MD,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45" dirty="0">
                <a:latin typeface="Arial"/>
                <a:cs typeface="Arial"/>
              </a:rPr>
              <a:t>FACP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3604" y="515238"/>
            <a:ext cx="47980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Infective</a:t>
            </a:r>
            <a:r>
              <a:rPr spc="-45" dirty="0"/>
              <a:t> </a:t>
            </a:r>
            <a:r>
              <a:rPr spc="-5" dirty="0"/>
              <a:t>endocarditis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4993"/>
            <a:ext cx="7958455" cy="272161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5-15 cases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per 100,000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population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per </a:t>
            </a:r>
            <a:r>
              <a:rPr sz="2600" spc="-30" dirty="0">
                <a:latin typeface="Arial"/>
                <a:cs typeface="Arial"/>
              </a:rPr>
              <a:t>year.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3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Fourth most common life-threatening infection </a:t>
            </a:r>
            <a:r>
              <a:rPr sz="2600" spc="-5" dirty="0">
                <a:latin typeface="Arial"/>
                <a:cs typeface="Arial"/>
              </a:rPr>
              <a:t>(after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sepsis,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pneumonia,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intra-abdominal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abscess).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Classification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based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on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clinical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course.</a:t>
            </a:r>
            <a:endParaRPr sz="2600">
              <a:latin typeface="Arial"/>
              <a:cs typeface="Arial"/>
            </a:endParaRPr>
          </a:p>
          <a:p>
            <a:pPr marL="355600" marR="149225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Clinical</a:t>
            </a:r>
            <a:r>
              <a:rPr sz="26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signs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are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due to circulating</a:t>
            </a:r>
            <a:r>
              <a:rPr sz="26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micro-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organisms.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3604" y="515238"/>
            <a:ext cx="47980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Infective</a:t>
            </a:r>
            <a:r>
              <a:rPr spc="-45" dirty="0"/>
              <a:t> </a:t>
            </a:r>
            <a:r>
              <a:rPr spc="-5" dirty="0"/>
              <a:t>endocarditis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4025"/>
            <a:ext cx="7687309" cy="3434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Acute infective endocarditis</a:t>
            </a:r>
            <a:r>
              <a:rPr sz="2600" dirty="0">
                <a:latin typeface="Arial"/>
                <a:cs typeface="Arial"/>
              </a:rPr>
              <a:t> is rapidly progressive,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fulminant disease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(days)</a:t>
            </a:r>
            <a:r>
              <a:rPr sz="2600" dirty="0">
                <a:latin typeface="Arial"/>
                <a:cs typeface="Arial"/>
              </a:rPr>
              <a:t> associated with valve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destruction.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Both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native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 diseased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at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risk.</a:t>
            </a:r>
            <a:endParaRPr sz="2600">
              <a:latin typeface="Arial"/>
              <a:cs typeface="Arial"/>
            </a:endParaRPr>
          </a:p>
          <a:p>
            <a:pPr marL="355600" marR="24765" indent="-343535">
              <a:lnSpc>
                <a:spcPct val="100000"/>
              </a:lnSpc>
              <a:spcBef>
                <a:spcPts val="63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Subacute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infective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endocarditis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less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fulminant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process 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(2-3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weeks)</a:t>
            </a:r>
            <a:r>
              <a:rPr sz="2600" dirty="0">
                <a:latin typeface="Arial"/>
                <a:cs typeface="Arial"/>
              </a:rPr>
              <a:t> associated with valve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destruction.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Diseased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at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risk.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6425" y="515238"/>
            <a:ext cx="53886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Predisposing</a:t>
            </a:r>
            <a:r>
              <a:rPr spc="-15" dirty="0"/>
              <a:t> </a:t>
            </a:r>
            <a:r>
              <a:rPr spc="-5" dirty="0"/>
              <a:t>conditions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4993"/>
            <a:ext cx="7185025" cy="287972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Transient</a:t>
            </a:r>
            <a:r>
              <a:rPr sz="2600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Bacteremia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3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Intravenous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Drug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Use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Indwelling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venous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catheters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Dental,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surgical,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endoscopic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procedures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3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Genitourinary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manipulation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abortion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Ulcerative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colitis,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adenocarcinoma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the colon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6425" y="515238"/>
            <a:ext cx="53886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Predisposing</a:t>
            </a:r>
            <a:r>
              <a:rPr spc="-15" dirty="0"/>
              <a:t> </a:t>
            </a:r>
            <a:r>
              <a:rPr spc="-5" dirty="0"/>
              <a:t>conditions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4993"/>
            <a:ext cx="7635875" cy="287972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Underlying</a:t>
            </a:r>
            <a:r>
              <a:rPr sz="26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valvular</a:t>
            </a:r>
            <a:r>
              <a:rPr sz="2600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disease: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3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Rheumatic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heart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disease</a:t>
            </a:r>
            <a:r>
              <a:rPr sz="2600" spc="-15" dirty="0">
                <a:latin typeface="Arial"/>
                <a:cs typeface="Arial"/>
              </a:rPr>
              <a:t> (principally,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mitral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valve)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Mitral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spc="-40" dirty="0">
                <a:latin typeface="Arial"/>
                <a:cs typeface="Arial"/>
              </a:rPr>
              <a:t>Valve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Prolapse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Bicu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pid</a:t>
            </a:r>
            <a:r>
              <a:rPr sz="2600" spc="-1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Aortic </a:t>
            </a:r>
            <a:r>
              <a:rPr sz="2600" spc="-200" dirty="0">
                <a:latin typeface="Arial"/>
                <a:cs typeface="Arial"/>
              </a:rPr>
              <a:t>V</a:t>
            </a:r>
            <a:r>
              <a:rPr sz="2600" dirty="0">
                <a:latin typeface="Arial"/>
                <a:cs typeface="Arial"/>
              </a:rPr>
              <a:t>alve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3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Intracardiac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shunts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(jet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streams)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Prosthetic</a:t>
            </a:r>
            <a:r>
              <a:rPr sz="2600" spc="-40" dirty="0">
                <a:latin typeface="Arial"/>
                <a:cs typeface="Arial"/>
              </a:rPr>
              <a:t> Valve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1289" y="483234"/>
            <a:ext cx="52793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Infective</a:t>
            </a:r>
            <a:r>
              <a:rPr sz="4400" spc="-70" dirty="0"/>
              <a:t> </a:t>
            </a:r>
            <a:r>
              <a:rPr sz="4400" dirty="0"/>
              <a:t>endocarditis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282039"/>
            <a:ext cx="8045450" cy="45440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Fever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common</a:t>
            </a:r>
            <a:r>
              <a:rPr sz="2600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manifestation.</a:t>
            </a:r>
            <a:endParaRPr sz="2600">
              <a:latin typeface="Arial"/>
              <a:cs typeface="Arial"/>
            </a:endParaRPr>
          </a:p>
          <a:p>
            <a:pPr marL="355600" marR="505459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724535" algn="l"/>
                <a:tab pos="725170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Fevers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&gt;38.4C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are associated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 a fulminant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course.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3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Chills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(rigors)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may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present when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embolic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seeding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occurs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from </a:t>
            </a:r>
            <a:r>
              <a:rPr sz="2600" spc="-5" dirty="0">
                <a:latin typeface="Arial"/>
                <a:cs typeface="Arial"/>
              </a:rPr>
              <a:t>the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diseased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valve.</a:t>
            </a:r>
            <a:endParaRPr sz="2600">
              <a:latin typeface="Arial"/>
              <a:cs typeface="Arial"/>
            </a:endParaRPr>
          </a:p>
          <a:p>
            <a:pPr marL="625475" indent="-613410">
              <a:lnSpc>
                <a:spcPct val="100000"/>
              </a:lnSpc>
              <a:spcBef>
                <a:spcPts val="620"/>
              </a:spcBef>
              <a:buChar char="•"/>
              <a:tabLst>
                <a:tab pos="625475" algn="l"/>
                <a:tab pos="626110" algn="l"/>
              </a:tabLst>
            </a:pPr>
            <a:r>
              <a:rPr sz="2600" dirty="0">
                <a:latin typeface="Arial"/>
                <a:cs typeface="Arial"/>
              </a:rPr>
              <a:t>There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fixed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cycle.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3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Often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anorexia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described.</a:t>
            </a:r>
            <a:endParaRPr sz="2600">
              <a:latin typeface="Arial"/>
              <a:cs typeface="Arial"/>
            </a:endParaRPr>
          </a:p>
          <a:p>
            <a:pPr marL="355600" marR="130810" indent="-343535">
              <a:lnSpc>
                <a:spcPct val="100000"/>
              </a:lnSpc>
              <a:spcBef>
                <a:spcPts val="62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2600" u="sng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regurgitant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heart murmur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characteristic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valve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destruction.</a:t>
            </a:r>
            <a:endParaRPr sz="2600">
              <a:latin typeface="Arial"/>
              <a:cs typeface="Arial"/>
            </a:endParaRPr>
          </a:p>
          <a:p>
            <a:pPr marL="631190" indent="-619125">
              <a:lnSpc>
                <a:spcPct val="100000"/>
              </a:lnSpc>
              <a:spcBef>
                <a:spcPts val="630"/>
              </a:spcBef>
              <a:buChar char="•"/>
              <a:tabLst>
                <a:tab pos="631190" algn="l"/>
                <a:tab pos="631825" algn="l"/>
              </a:tabLst>
            </a:pPr>
            <a:r>
              <a:rPr sz="2600" dirty="0">
                <a:latin typeface="Arial"/>
                <a:cs typeface="Arial"/>
              </a:rPr>
              <a:t>It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may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 present in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up to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90%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patients.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3604" y="515238"/>
            <a:ext cx="47980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Infective</a:t>
            </a:r>
            <a:r>
              <a:rPr spc="-45" dirty="0"/>
              <a:t> </a:t>
            </a:r>
            <a:r>
              <a:rPr spc="-5" dirty="0"/>
              <a:t>endocarditis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41831"/>
            <a:ext cx="7755255" cy="39103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98425" indent="-343535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Oslerian 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triad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sustained bacteremia, acute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valvulitis,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peripheral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emboli,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immune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complex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phenomena</a:t>
            </a:r>
            <a:r>
              <a:rPr sz="26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 not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often</a:t>
            </a:r>
            <a:r>
              <a:rPr sz="26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seen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today.</a:t>
            </a:r>
            <a:endParaRPr sz="2600">
              <a:latin typeface="Arial"/>
              <a:cs typeface="Arial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625"/>
              </a:spcBef>
              <a:buChar char="•"/>
              <a:tabLst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Pleuritic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pain followed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by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hemoptysis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may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seen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acute endocardits.</a:t>
            </a:r>
            <a:endParaRPr sz="2600">
              <a:latin typeface="Arial"/>
              <a:cs typeface="Arial"/>
            </a:endParaRPr>
          </a:p>
          <a:p>
            <a:pPr marL="355600" marR="150495" indent="-343535" algn="just">
              <a:lnSpc>
                <a:spcPct val="100000"/>
              </a:lnSpc>
              <a:spcBef>
                <a:spcPts val="625"/>
              </a:spcBef>
              <a:buChar char="•"/>
              <a:tabLst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Dyspnea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 even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signs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congestive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heart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failure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may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develop.</a:t>
            </a:r>
            <a:endParaRPr sz="2600">
              <a:latin typeface="Arial"/>
              <a:cs typeface="Arial"/>
            </a:endParaRPr>
          </a:p>
          <a:p>
            <a:pPr marL="539750" indent="-527685" algn="just">
              <a:lnSpc>
                <a:spcPct val="100000"/>
              </a:lnSpc>
              <a:spcBef>
                <a:spcPts val="625"/>
              </a:spcBef>
              <a:buChar char="•"/>
              <a:tabLst>
                <a:tab pos="540385" algn="l"/>
              </a:tabLst>
            </a:pPr>
            <a:r>
              <a:rPr sz="2600" dirty="0">
                <a:latin typeface="Arial"/>
                <a:cs typeface="Arial"/>
              </a:rPr>
              <a:t>Heart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failure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noted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32%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patients</a:t>
            </a:r>
            <a:endParaRPr sz="2600">
              <a:latin typeface="Arial"/>
              <a:cs typeface="Arial"/>
            </a:endParaRPr>
          </a:p>
          <a:p>
            <a:pPr marL="706120" indent="-694055" algn="just">
              <a:lnSpc>
                <a:spcPct val="100000"/>
              </a:lnSpc>
              <a:spcBef>
                <a:spcPts val="625"/>
              </a:spcBef>
              <a:buChar char="•"/>
              <a:tabLst>
                <a:tab pos="706755" algn="l"/>
              </a:tabLst>
            </a:pPr>
            <a:r>
              <a:rPr sz="2600" spc="-5" dirty="0">
                <a:latin typeface="Arial"/>
                <a:cs typeface="Arial"/>
              </a:rPr>
              <a:t>Aortic&gt;Mitral&gt;&gt;Tricuspid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incidence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3604" y="515238"/>
            <a:ext cx="47980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Infective</a:t>
            </a:r>
            <a:r>
              <a:rPr spc="-45" dirty="0"/>
              <a:t> </a:t>
            </a:r>
            <a:r>
              <a:rPr spc="-5" dirty="0"/>
              <a:t>endocarditis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41831"/>
            <a:ext cx="7978775" cy="4690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183005" indent="-343535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Immune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complexes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may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deposited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lungs, </a:t>
            </a:r>
            <a:r>
              <a:rPr sz="2600" spc="-7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synovium,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 glomeruli.</a:t>
            </a:r>
            <a:endParaRPr sz="2600">
              <a:latin typeface="Arial"/>
              <a:cs typeface="Arial"/>
            </a:endParaRPr>
          </a:p>
          <a:p>
            <a:pPr marL="355600" marR="78105" indent="-343535" algn="just">
              <a:lnSpc>
                <a:spcPct val="100000"/>
              </a:lnSpc>
              <a:spcBef>
                <a:spcPts val="600"/>
              </a:spcBef>
              <a:buChar char="•"/>
              <a:tabLst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Glomerulonephritis with nephritic syndrome may be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seen in 60% of patients. Proteinuria, hematuria, red </a:t>
            </a:r>
            <a:r>
              <a:rPr sz="2600" spc="-7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cell </a:t>
            </a:r>
            <a:r>
              <a:rPr sz="2600" spc="5" dirty="0">
                <a:latin typeface="Arial"/>
                <a:cs typeface="Arial"/>
              </a:rPr>
              <a:t>casts </a:t>
            </a:r>
            <a:r>
              <a:rPr sz="2600" dirty="0">
                <a:latin typeface="Arial"/>
                <a:cs typeface="Arial"/>
              </a:rPr>
              <a:t>may be demonstrated in the urine. Rarely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does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it lead to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renal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failure.</a:t>
            </a:r>
            <a:endParaRPr sz="2600">
              <a:latin typeface="Arial"/>
              <a:cs typeface="Arial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605"/>
              </a:spcBef>
              <a:buChar char="•"/>
              <a:tabLst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Splenomegaly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may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also be found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30%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patients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 represents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long-standing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disease.</a:t>
            </a:r>
            <a:endParaRPr sz="2600">
              <a:latin typeface="Arial"/>
              <a:cs typeface="Arial"/>
            </a:endParaRPr>
          </a:p>
          <a:p>
            <a:pPr marL="355600" marR="887094" indent="-343535" algn="just">
              <a:lnSpc>
                <a:spcPct val="100000"/>
              </a:lnSpc>
              <a:spcBef>
                <a:spcPts val="600"/>
              </a:spcBef>
              <a:buChar char="•"/>
              <a:tabLst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Neurologic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lesions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due to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emboli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</a:t>
            </a:r>
            <a:r>
              <a:rPr sz="2600" spc="5" dirty="0">
                <a:latin typeface="Arial"/>
                <a:cs typeface="Arial"/>
              </a:rPr>
              <a:t>15-30%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patients.</a:t>
            </a:r>
            <a:endParaRPr sz="2600">
              <a:latin typeface="Arial"/>
              <a:cs typeface="Arial"/>
            </a:endParaRPr>
          </a:p>
          <a:p>
            <a:pPr marL="355600" indent="-343535" algn="just">
              <a:lnSpc>
                <a:spcPct val="100000"/>
              </a:lnSpc>
              <a:spcBef>
                <a:spcPts val="600"/>
              </a:spcBef>
              <a:buChar char="•"/>
              <a:tabLst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Non-embolic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stroke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also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noted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17%.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6570" y="515238"/>
            <a:ext cx="3072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Septic</a:t>
            </a:r>
            <a:r>
              <a:rPr spc="-60" dirty="0"/>
              <a:t> </a:t>
            </a:r>
            <a:r>
              <a:rPr spc="-5" dirty="0"/>
              <a:t>emboli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4025"/>
            <a:ext cx="8013700" cy="4690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98425" indent="-343535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Janeway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lesions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(painless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hemorrhagic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macules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on </a:t>
            </a:r>
            <a:r>
              <a:rPr sz="2600" spc="-7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palms or soles) are found in </a:t>
            </a:r>
            <a:r>
              <a:rPr sz="2600" spc="5" dirty="0">
                <a:latin typeface="Arial"/>
                <a:cs typeface="Arial"/>
              </a:rPr>
              <a:t>40-50% </a:t>
            </a:r>
            <a:r>
              <a:rPr sz="2600" dirty="0">
                <a:latin typeface="Arial"/>
                <a:cs typeface="Arial"/>
              </a:rPr>
              <a:t>of patients but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may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transient;</a:t>
            </a:r>
            <a:endParaRPr sz="2600">
              <a:latin typeface="Arial"/>
              <a:cs typeface="Arial"/>
            </a:endParaRPr>
          </a:p>
          <a:p>
            <a:pPr marL="355600" marR="330835" indent="-343535">
              <a:lnSpc>
                <a:spcPct val="100000"/>
              </a:lnSpc>
              <a:spcBef>
                <a:spcPts val="6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Subconjunctival hemorrhages </a:t>
            </a:r>
            <a:r>
              <a:rPr sz="2600" dirty="0">
                <a:latin typeface="Arial"/>
                <a:cs typeface="Arial"/>
              </a:rPr>
              <a:t>are found in 20% of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patients.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0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Roth spots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(hemorrhages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 pale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centers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retinal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fundus)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are found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&lt;5%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patients;</a:t>
            </a:r>
            <a:endParaRPr sz="2600">
              <a:latin typeface="Arial"/>
              <a:cs typeface="Arial"/>
            </a:endParaRPr>
          </a:p>
          <a:p>
            <a:pPr marL="355600" marR="128905" indent="-343535">
              <a:lnSpc>
                <a:spcPct val="100000"/>
              </a:lnSpc>
              <a:spcBef>
                <a:spcPts val="60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Splinter hemorrhages</a:t>
            </a:r>
            <a:r>
              <a:rPr sz="2600" dirty="0">
                <a:latin typeface="Arial"/>
                <a:cs typeface="Arial"/>
              </a:rPr>
              <a:t> in nail beds are found in 10%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patients;</a:t>
            </a:r>
            <a:endParaRPr sz="2600">
              <a:latin typeface="Arial"/>
              <a:cs typeface="Arial"/>
            </a:endParaRPr>
          </a:p>
          <a:p>
            <a:pPr marL="355600" marR="404495" indent="-343535">
              <a:lnSpc>
                <a:spcPct val="100000"/>
              </a:lnSpc>
              <a:spcBef>
                <a:spcPts val="60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Osler nodes </a:t>
            </a:r>
            <a:r>
              <a:rPr sz="2600" dirty="0">
                <a:latin typeface="Arial"/>
                <a:cs typeface="Arial"/>
              </a:rPr>
              <a:t>(painful, on pads of fingers and toes)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found in 5%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patients.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5441" y="515238"/>
            <a:ext cx="43745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Mycotic</a:t>
            </a:r>
            <a:r>
              <a:rPr spc="-15" dirty="0"/>
              <a:t> </a:t>
            </a:r>
            <a:r>
              <a:rPr spc="-5" dirty="0"/>
              <a:t>aneurysms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4025"/>
            <a:ext cx="8049259" cy="4861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7465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Mycotic</a:t>
            </a:r>
            <a:r>
              <a:rPr sz="26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aneurysms </a:t>
            </a:r>
            <a:r>
              <a:rPr sz="2600" dirty="0">
                <a:latin typeface="Arial"/>
                <a:cs typeface="Arial"/>
              </a:rPr>
              <a:t>are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microabscesses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arterial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walls.</a:t>
            </a:r>
            <a:endParaRPr sz="2600">
              <a:latin typeface="Arial"/>
              <a:cs typeface="Arial"/>
            </a:endParaRPr>
          </a:p>
          <a:p>
            <a:pPr marL="355600" marR="151257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Cerebral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involvement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involves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anterior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circulation.</a:t>
            </a:r>
            <a:endParaRPr sz="2600">
              <a:latin typeface="Arial"/>
              <a:cs typeface="Arial"/>
            </a:endParaRPr>
          </a:p>
          <a:p>
            <a:pPr marL="355600" marR="1236345" indent="-343535">
              <a:lnSpc>
                <a:spcPct val="100000"/>
              </a:lnSpc>
              <a:spcBef>
                <a:spcPts val="63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The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aneurysms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are peripherally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located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fusiform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appearance.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Up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one-third occur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before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Circle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Willis.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CT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mutlidetector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angiography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diagnostic.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3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Endovascular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surgical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treatment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advised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patient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otherwise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good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surgical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risk.</a:t>
            </a:r>
            <a:endParaRPr sz="2600">
              <a:latin typeface="Arial"/>
              <a:cs typeface="Arial"/>
            </a:endParaRPr>
          </a:p>
          <a:p>
            <a:pPr marL="724535" indent="-712470">
              <a:lnSpc>
                <a:spcPct val="100000"/>
              </a:lnSpc>
              <a:spcBef>
                <a:spcPts val="620"/>
              </a:spcBef>
              <a:buChar char="•"/>
              <a:tabLst>
                <a:tab pos="724535" algn="l"/>
                <a:tab pos="725170" algn="l"/>
              </a:tabLst>
            </a:pPr>
            <a:r>
              <a:rPr sz="2600" spc="-10" dirty="0">
                <a:latin typeface="Arial"/>
                <a:cs typeface="Arial"/>
              </a:rPr>
              <a:t>Weak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association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between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size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rupture.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5194" y="483234"/>
            <a:ext cx="375475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Heart</a:t>
            </a:r>
            <a:r>
              <a:rPr sz="4400" spc="-75" dirty="0"/>
              <a:t> </a:t>
            </a:r>
            <a:r>
              <a:rPr sz="4400" dirty="0"/>
              <a:t>murmurs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855" y="2057400"/>
            <a:ext cx="5330952" cy="28559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480809" y="2088006"/>
            <a:ext cx="171577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(From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Shaver,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JJ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Leonard, </a:t>
            </a:r>
            <a:r>
              <a:rPr sz="1000" spc="-2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DF Leon, Examination of the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Heart, Part IV, Auscultation of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the Heart. Dallas, American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Heart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Association,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1990,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55.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Copyright,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American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Heart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Association.)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5441" y="515238"/>
            <a:ext cx="43745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Mycotic</a:t>
            </a:r>
            <a:r>
              <a:rPr spc="-15" dirty="0"/>
              <a:t> </a:t>
            </a:r>
            <a:r>
              <a:rPr spc="-5" dirty="0"/>
              <a:t>aneurysms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0725"/>
            <a:ext cx="6131560" cy="3910965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35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Frequency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descending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order</a:t>
            </a:r>
            <a:endParaRPr sz="2600">
              <a:latin typeface="Arial"/>
              <a:cs typeface="Arial"/>
            </a:endParaRPr>
          </a:p>
          <a:p>
            <a:pPr marL="539750" indent="-527685">
              <a:lnSpc>
                <a:spcPct val="100000"/>
              </a:lnSpc>
              <a:spcBef>
                <a:spcPts val="1255"/>
              </a:spcBef>
              <a:buChar char="•"/>
              <a:tabLst>
                <a:tab pos="539750" algn="l"/>
                <a:tab pos="540385" algn="l"/>
              </a:tabLst>
            </a:pPr>
            <a:r>
              <a:rPr sz="2600" dirty="0">
                <a:latin typeface="Arial"/>
                <a:cs typeface="Arial"/>
              </a:rPr>
              <a:t>Related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entry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site</a:t>
            </a:r>
            <a:endParaRPr sz="2600">
              <a:latin typeface="Arial"/>
              <a:cs typeface="Arial"/>
            </a:endParaRPr>
          </a:p>
          <a:p>
            <a:pPr marL="521970" indent="-509905">
              <a:lnSpc>
                <a:spcPct val="100000"/>
              </a:lnSpc>
              <a:spcBef>
                <a:spcPts val="1245"/>
              </a:spcBef>
              <a:buChar char="•"/>
              <a:tabLst>
                <a:tab pos="521334" algn="l"/>
                <a:tab pos="522605" algn="l"/>
              </a:tabLst>
            </a:pPr>
            <a:r>
              <a:rPr sz="2600" dirty="0">
                <a:latin typeface="Arial"/>
                <a:cs typeface="Arial"/>
              </a:rPr>
              <a:t>Aorta</a:t>
            </a:r>
            <a:endParaRPr sz="2600">
              <a:latin typeface="Arial"/>
              <a:cs typeface="Arial"/>
            </a:endParaRPr>
          </a:p>
          <a:p>
            <a:pPr marL="539750" indent="-527685">
              <a:lnSpc>
                <a:spcPct val="100000"/>
              </a:lnSpc>
              <a:spcBef>
                <a:spcPts val="1250"/>
              </a:spcBef>
              <a:buChar char="•"/>
              <a:tabLst>
                <a:tab pos="539750" algn="l"/>
                <a:tab pos="540385" algn="l"/>
              </a:tabLst>
            </a:pPr>
            <a:r>
              <a:rPr sz="2600" dirty="0">
                <a:latin typeface="Arial"/>
                <a:cs typeface="Arial"/>
              </a:rPr>
              <a:t>Peripheral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arteries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(femoral)</a:t>
            </a:r>
            <a:endParaRPr sz="2600">
              <a:latin typeface="Arial"/>
              <a:cs typeface="Arial"/>
            </a:endParaRPr>
          </a:p>
          <a:p>
            <a:pPr marL="539750" indent="-527685">
              <a:lnSpc>
                <a:spcPct val="100000"/>
              </a:lnSpc>
              <a:spcBef>
                <a:spcPts val="1250"/>
              </a:spcBef>
              <a:buChar char="•"/>
              <a:tabLst>
                <a:tab pos="539750" algn="l"/>
                <a:tab pos="540385" algn="l"/>
              </a:tabLst>
            </a:pPr>
            <a:r>
              <a:rPr sz="2600" dirty="0">
                <a:latin typeface="Arial"/>
                <a:cs typeface="Arial"/>
              </a:rPr>
              <a:t>Cerebral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arteries</a:t>
            </a:r>
            <a:endParaRPr sz="2600">
              <a:latin typeface="Arial"/>
              <a:cs typeface="Arial"/>
            </a:endParaRPr>
          </a:p>
          <a:p>
            <a:pPr marL="907415" indent="-895350">
              <a:lnSpc>
                <a:spcPct val="100000"/>
              </a:lnSpc>
              <a:spcBef>
                <a:spcPts val="1245"/>
              </a:spcBef>
              <a:buChar char="•"/>
              <a:tabLst>
                <a:tab pos="907415" algn="l"/>
                <a:tab pos="908050" algn="l"/>
              </a:tabLst>
            </a:pPr>
            <a:r>
              <a:rPr sz="2600" dirty="0">
                <a:latin typeface="Arial"/>
                <a:cs typeface="Arial"/>
              </a:rPr>
              <a:t>Mortality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rate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60%;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if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rupture,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80%</a:t>
            </a:r>
            <a:endParaRPr sz="2600">
              <a:latin typeface="Arial"/>
              <a:cs typeface="Arial"/>
            </a:endParaRPr>
          </a:p>
          <a:p>
            <a:pPr marL="539750" indent="-527685">
              <a:lnSpc>
                <a:spcPct val="100000"/>
              </a:lnSpc>
              <a:spcBef>
                <a:spcPts val="1255"/>
              </a:spcBef>
              <a:buChar char="•"/>
              <a:tabLst>
                <a:tab pos="539750" algn="l"/>
                <a:tab pos="540385" algn="l"/>
              </a:tabLst>
            </a:pPr>
            <a:r>
              <a:rPr sz="2600" spc="-5" dirty="0">
                <a:latin typeface="Arial"/>
                <a:cs typeface="Arial"/>
              </a:rPr>
              <a:t>Visceral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arteries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(superior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mesenteric)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4733" y="515238"/>
            <a:ext cx="34956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Septic</a:t>
            </a:r>
            <a:r>
              <a:rPr spc="-60" dirty="0"/>
              <a:t> </a:t>
            </a:r>
            <a:r>
              <a:rPr spc="-5" dirty="0"/>
              <a:t>embolus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8447" y="1522475"/>
            <a:ext cx="5711952" cy="433578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98194" y="5974791"/>
            <a:ext cx="28714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(Courtesy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of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Lindsey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Baden,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MD;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with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permission.)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6426" y="483234"/>
            <a:ext cx="385000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Septic</a:t>
            </a:r>
            <a:r>
              <a:rPr sz="4400" spc="-65" dirty="0"/>
              <a:t> </a:t>
            </a:r>
            <a:r>
              <a:rPr sz="4400" dirty="0"/>
              <a:t>embolus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400" y="2057400"/>
            <a:ext cx="3264407" cy="24475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2133600"/>
            <a:ext cx="3162300" cy="237134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93444" y="4903470"/>
            <a:ext cx="12680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Osler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node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58679" y="4903470"/>
            <a:ext cx="17633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Janeway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lesion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3444" y="5485587"/>
            <a:ext cx="3778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UCSD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Catalog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Digital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Images.</a:t>
            </a:r>
            <a:r>
              <a:rPr sz="1200" spc="2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Accessed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09/10/2019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4733" y="515238"/>
            <a:ext cx="34956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Septic</a:t>
            </a:r>
            <a:r>
              <a:rPr spc="-60" dirty="0"/>
              <a:t> </a:t>
            </a:r>
            <a:r>
              <a:rPr spc="-5" dirty="0"/>
              <a:t>embolus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800" y="1600200"/>
            <a:ext cx="4419600" cy="33375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288794" y="5208270"/>
            <a:ext cx="2788920" cy="820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Splinter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hemorrhage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Dermnet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NZ</a:t>
            </a:r>
            <a:r>
              <a:rPr sz="1400" spc="2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Accessed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09/10/2019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4733" y="515238"/>
            <a:ext cx="34956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Septic</a:t>
            </a:r>
            <a:r>
              <a:rPr spc="-60" dirty="0"/>
              <a:t> </a:t>
            </a:r>
            <a:r>
              <a:rPr spc="-5" dirty="0"/>
              <a:t>embolus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9144" y="5513019"/>
            <a:ext cx="6379210" cy="1033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690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Roth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Spot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Arial"/>
              <a:cs typeface="Arial"/>
            </a:endParaRPr>
          </a:p>
          <a:p>
            <a:pPr marL="50800" marR="4318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Cooke,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RA,</a:t>
            </a:r>
            <a:r>
              <a:rPr sz="1400" dirty="0">
                <a:latin typeface="Arial"/>
                <a:cs typeface="Arial"/>
              </a:rPr>
              <a:t> and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Stewart,B,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Colour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Atlas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5" dirty="0">
                <a:latin typeface="Arial"/>
                <a:cs typeface="Arial"/>
              </a:rPr>
              <a:t> Pathology,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15" dirty="0">
                <a:latin typeface="Arial"/>
                <a:cs typeface="Arial"/>
              </a:rPr>
              <a:t>3</a:t>
            </a:r>
            <a:r>
              <a:rPr sz="1350" spc="22" baseline="24691" dirty="0">
                <a:latin typeface="Arial"/>
                <a:cs typeface="Arial"/>
              </a:rPr>
              <a:t>rd</a:t>
            </a:r>
            <a:r>
              <a:rPr sz="1350" spc="217" baseline="24691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edition.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(2004)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Curchill </a:t>
            </a:r>
            <a:r>
              <a:rPr sz="1400" spc="-3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Livingstone.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Edinburgh.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Fig.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1-59.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5872" y="1647444"/>
            <a:ext cx="3572255" cy="3563111"/>
          </a:xfrm>
          <a:prstGeom prst="rect">
            <a:avLst/>
          </a:prstGeom>
        </p:spPr>
      </p:pic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8242" y="515238"/>
            <a:ext cx="37490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Septic</a:t>
            </a:r>
            <a:r>
              <a:rPr spc="-55" dirty="0"/>
              <a:t> </a:t>
            </a:r>
            <a:r>
              <a:rPr spc="-5" dirty="0"/>
              <a:t>embolism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1752600"/>
            <a:ext cx="4733544" cy="47625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861809" y="1777949"/>
            <a:ext cx="1143635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Mycotic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ane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rysm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61809" y="3122803"/>
            <a:ext cx="188150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652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Lee, Wai-Kit, Mossop, </a:t>
            </a:r>
            <a:r>
              <a:rPr sz="1200" dirty="0">
                <a:latin typeface="Arial"/>
                <a:cs typeface="Arial"/>
              </a:rPr>
              <a:t> P</a:t>
            </a:r>
            <a:r>
              <a:rPr sz="1200" spc="-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J., Little,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ndrew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35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.,  </a:t>
            </a:r>
            <a:r>
              <a:rPr sz="1200" spc="-5" dirty="0">
                <a:latin typeface="Arial"/>
                <a:cs typeface="Arial"/>
              </a:rPr>
              <a:t>Fitt,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Gregory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J,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Vrazas, </a:t>
            </a:r>
            <a:r>
              <a:rPr sz="1200" spc="-5" dirty="0">
                <a:latin typeface="Arial"/>
                <a:cs typeface="Arial"/>
              </a:rPr>
              <a:t> Jhon </a:t>
            </a:r>
            <a:r>
              <a:rPr sz="1200" dirty="0">
                <a:latin typeface="Arial"/>
                <a:cs typeface="Arial"/>
              </a:rPr>
              <a:t>I., </a:t>
            </a:r>
            <a:r>
              <a:rPr sz="1200" spc="-5" dirty="0">
                <a:latin typeface="Arial"/>
                <a:cs typeface="Arial"/>
              </a:rPr>
              <a:t>Hoang, Jenny </a:t>
            </a:r>
            <a:r>
              <a:rPr sz="1200" dirty="0">
                <a:latin typeface="Arial"/>
                <a:cs typeface="Arial"/>
              </a:rPr>
              <a:t>K., 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Hennessy, </a:t>
            </a:r>
            <a:r>
              <a:rPr sz="1200" spc="-5" dirty="0">
                <a:latin typeface="Arial"/>
                <a:cs typeface="Arial"/>
              </a:rPr>
              <a:t>Oliver </a:t>
            </a:r>
            <a:r>
              <a:rPr sz="1200" spc="-45" dirty="0">
                <a:latin typeface="Arial"/>
                <a:cs typeface="Arial"/>
              </a:rPr>
              <a:t>F., 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Infected </a:t>
            </a:r>
            <a:r>
              <a:rPr sz="1200" spc="-5" dirty="0">
                <a:latin typeface="Arial"/>
                <a:cs typeface="Arial"/>
              </a:rPr>
              <a:t>(Mycotic)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Aneurysms: </a:t>
            </a:r>
            <a:r>
              <a:rPr sz="1200" dirty="0">
                <a:latin typeface="Arial"/>
                <a:cs typeface="Arial"/>
              </a:rPr>
              <a:t>Spectrum of 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spc="-5" dirty="0">
                <a:latin typeface="Arial"/>
                <a:cs typeface="Arial"/>
              </a:rPr>
              <a:t>a</a:t>
            </a:r>
            <a:r>
              <a:rPr sz="1200" spc="-15" dirty="0">
                <a:latin typeface="Arial"/>
                <a:cs typeface="Arial"/>
              </a:rPr>
              <a:t>g</a:t>
            </a:r>
            <a:r>
              <a:rPr sz="1200" spc="-5" dirty="0">
                <a:latin typeface="Arial"/>
                <a:cs typeface="Arial"/>
              </a:rPr>
              <a:t>ing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ppe</a:t>
            </a:r>
            <a:r>
              <a:rPr sz="1200" spc="-15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ra</a:t>
            </a:r>
            <a:r>
              <a:rPr sz="1200" spc="-15" dirty="0">
                <a:latin typeface="Arial"/>
                <a:cs typeface="Arial"/>
              </a:rPr>
              <a:t>n</a:t>
            </a:r>
            <a:r>
              <a:rPr sz="1200" spc="-5" dirty="0">
                <a:latin typeface="Arial"/>
                <a:cs typeface="Arial"/>
              </a:rPr>
              <a:t>c</a:t>
            </a:r>
            <a:r>
              <a:rPr sz="1200" spc="-1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and  Management.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Radiographics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(2008)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28(7):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1853-1868.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doi.org/10.1148/rg.2870850 </a:t>
            </a:r>
            <a:r>
              <a:rPr sz="1200" spc="-32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54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Figure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6b.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1329" y="377698"/>
            <a:ext cx="31007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Pathogenesis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83182"/>
            <a:ext cx="8054975" cy="3830954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3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Vegetations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</a:t>
            </a:r>
            <a:r>
              <a:rPr sz="26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heart valves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are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characteristic.</a:t>
            </a:r>
            <a:endParaRPr sz="2600">
              <a:latin typeface="Arial"/>
              <a:cs typeface="Arial"/>
            </a:endParaRPr>
          </a:p>
          <a:p>
            <a:pPr marL="355600" marR="414655" indent="-343535">
              <a:lnSpc>
                <a:spcPct val="110000"/>
              </a:lnSpc>
              <a:spcBef>
                <a:spcPts val="63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The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organisms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that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commonly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cause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endocarditis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have surface adhesion molecules that adhere to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matrix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injured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endothelium.</a:t>
            </a:r>
            <a:endParaRPr sz="2600">
              <a:latin typeface="Arial"/>
              <a:cs typeface="Arial"/>
            </a:endParaRPr>
          </a:p>
          <a:p>
            <a:pPr marL="355600" marR="118745" indent="-343535">
              <a:lnSpc>
                <a:spcPct val="110100"/>
              </a:lnSpc>
              <a:spcBef>
                <a:spcPts val="62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Fibronectin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binding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proteins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(present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on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many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gram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positive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organisms)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facilitate adherence.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1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Platelet adhesion and a local procoagulant response </a:t>
            </a:r>
            <a:r>
              <a:rPr sz="2600" spc="-7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induced.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Inflammation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follows.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1329" y="377698"/>
            <a:ext cx="31007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Pathogenesis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38631"/>
            <a:ext cx="7729220" cy="2720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1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-25" dirty="0">
                <a:latin typeface="Arial"/>
                <a:cs typeface="Arial"/>
              </a:rPr>
              <a:t>Valvular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murmurs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at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site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disease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vegetations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destroy valve (and chordae tendinae) and lead to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dysfunction.</a:t>
            </a:r>
            <a:endParaRPr sz="2600">
              <a:latin typeface="Arial"/>
              <a:cs typeface="Arial"/>
            </a:endParaRPr>
          </a:p>
          <a:p>
            <a:pPr marL="355600" marR="294640" indent="-343535">
              <a:lnSpc>
                <a:spcPct val="11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As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mitral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structural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abnormalities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more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common, the mitral valve is the valve generally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affected.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1289" y="483234"/>
            <a:ext cx="52793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Infective</a:t>
            </a:r>
            <a:r>
              <a:rPr sz="4400" spc="-70" dirty="0"/>
              <a:t> </a:t>
            </a:r>
            <a:r>
              <a:rPr sz="4400" dirty="0"/>
              <a:t>endocarditis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5719368"/>
            <a:ext cx="6730365" cy="78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9335">
              <a:lnSpc>
                <a:spcPct val="100000"/>
              </a:lnSpc>
              <a:spcBef>
                <a:spcPts val="100"/>
              </a:spcBef>
              <a:tabLst>
                <a:tab pos="4580890" algn="l"/>
              </a:tabLst>
            </a:pPr>
            <a:r>
              <a:rPr sz="1800" spc="-15" dirty="0">
                <a:latin typeface="Arial"/>
                <a:cs typeface="Arial"/>
              </a:rPr>
              <a:t>Vegetation	</a:t>
            </a:r>
            <a:r>
              <a:rPr sz="1800" spc="-5" dirty="0">
                <a:latin typeface="Arial"/>
                <a:cs typeface="Arial"/>
              </a:rPr>
              <a:t>Septic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thrombus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Klatt,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EC,</a:t>
            </a:r>
            <a:r>
              <a:rPr sz="1400" dirty="0">
                <a:latin typeface="Arial"/>
                <a:cs typeface="Arial"/>
              </a:rPr>
              <a:t> Robbins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Cotran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Color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Atlas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15" dirty="0">
                <a:latin typeface="Arial"/>
                <a:cs typeface="Arial"/>
              </a:rPr>
              <a:t>Pathology.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(2015)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Elsevier.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Philadelphia.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82432" y="6268618"/>
            <a:ext cx="7308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Fig.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2-60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3144" y="1286255"/>
            <a:ext cx="6077711" cy="4285488"/>
          </a:xfrm>
          <a:prstGeom prst="rect">
            <a:avLst/>
          </a:prstGeom>
        </p:spPr>
      </p:pic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1289" y="483234"/>
            <a:ext cx="52793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Infective</a:t>
            </a:r>
            <a:r>
              <a:rPr sz="4400" spc="-70" dirty="0"/>
              <a:t> </a:t>
            </a:r>
            <a:r>
              <a:rPr sz="4400" dirty="0"/>
              <a:t>endocarditis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5583936" cy="36941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93494" y="5514543"/>
            <a:ext cx="5509895" cy="115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Native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mitral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valve.</a:t>
            </a:r>
            <a:endParaRPr sz="1800">
              <a:latin typeface="Arial"/>
              <a:cs typeface="Arial"/>
            </a:endParaRPr>
          </a:p>
          <a:p>
            <a:pPr marL="50800" marR="43180">
              <a:lnSpc>
                <a:spcPct val="100000"/>
              </a:lnSpc>
              <a:spcBef>
                <a:spcPts val="1680"/>
              </a:spcBef>
            </a:pPr>
            <a:r>
              <a:rPr sz="1400" spc="-5" dirty="0">
                <a:latin typeface="Arial"/>
                <a:cs typeface="Arial"/>
              </a:rPr>
              <a:t>Schoen,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and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FJ, Mitchell,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RN,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“Heart”,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 </a:t>
            </a:r>
            <a:r>
              <a:rPr sz="1400" spc="-15" dirty="0">
                <a:latin typeface="Arial"/>
                <a:cs typeface="Arial"/>
              </a:rPr>
              <a:t>Kumar,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V,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Abbas,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AK,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Aster, </a:t>
            </a:r>
            <a:r>
              <a:rPr sz="1400" spc="-3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JC (eds.), </a:t>
            </a:r>
            <a:r>
              <a:rPr sz="1400" b="1" spc="-5" dirty="0">
                <a:latin typeface="Arial"/>
                <a:cs typeface="Arial"/>
              </a:rPr>
              <a:t>Robbins and Cotran Pathologic </a:t>
            </a:r>
            <a:r>
              <a:rPr sz="1400" b="1" dirty="0">
                <a:latin typeface="Arial"/>
                <a:cs typeface="Arial"/>
              </a:rPr>
              <a:t>Basis </a:t>
            </a:r>
            <a:r>
              <a:rPr sz="1400" b="1" spc="-5" dirty="0">
                <a:latin typeface="Arial"/>
                <a:cs typeface="Arial"/>
              </a:rPr>
              <a:t>of </a:t>
            </a:r>
            <a:r>
              <a:rPr sz="1400" b="1" dirty="0">
                <a:latin typeface="Arial"/>
                <a:cs typeface="Arial"/>
              </a:rPr>
              <a:t>Disease</a:t>
            </a:r>
            <a:r>
              <a:rPr sz="1400" dirty="0">
                <a:latin typeface="Arial"/>
                <a:cs typeface="Arial"/>
              </a:rPr>
              <a:t>, </a:t>
            </a:r>
            <a:r>
              <a:rPr sz="1400" spc="5" dirty="0">
                <a:latin typeface="Arial"/>
                <a:cs typeface="Arial"/>
              </a:rPr>
              <a:t>9</a:t>
            </a:r>
            <a:r>
              <a:rPr sz="1350" spc="7" baseline="24691" dirty="0">
                <a:latin typeface="Arial"/>
                <a:cs typeface="Arial"/>
              </a:rPr>
              <a:t>th </a:t>
            </a:r>
            <a:r>
              <a:rPr sz="1350" spc="15" baseline="24691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edition.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2015.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Elsevier.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Philadelphia.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Fig.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12-25A.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0576" y="515238"/>
            <a:ext cx="44869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Continuous</a:t>
            </a:r>
            <a:r>
              <a:rPr spc="-15" dirty="0"/>
              <a:t> </a:t>
            </a:r>
            <a:r>
              <a:rPr spc="-5" dirty="0"/>
              <a:t>murmur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0376" y="2078863"/>
            <a:ext cx="7164070" cy="4085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0" marR="939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431165" algn="l"/>
                <a:tab pos="431800" algn="l"/>
              </a:tabLst>
            </a:pP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Abnormal</a:t>
            </a:r>
            <a:r>
              <a:rPr sz="2400" u="sng" spc="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communication</a:t>
            </a:r>
            <a:r>
              <a:rPr sz="2400" u="sng" spc="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between</a:t>
            </a:r>
            <a:r>
              <a:rPr sz="2400" u="sng" spc="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high-pressure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low-pressure</a:t>
            </a:r>
            <a:r>
              <a:rPr sz="2400" u="sng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systems</a:t>
            </a:r>
            <a:endParaRPr sz="2400">
              <a:latin typeface="Arial"/>
              <a:cs typeface="Arial"/>
            </a:endParaRPr>
          </a:p>
          <a:p>
            <a:pPr marL="431800" marR="31115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684530" algn="l"/>
                <a:tab pos="685165" algn="l"/>
              </a:tabLst>
            </a:pPr>
            <a:r>
              <a:rPr dirty="0"/>
              <a:t>	</a:t>
            </a:r>
            <a:r>
              <a:rPr sz="2400" spc="-5" dirty="0">
                <a:latin typeface="Arial"/>
                <a:cs typeface="Arial"/>
              </a:rPr>
              <a:t>Large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pressure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gradient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exists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throughout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cardiac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cycle,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producing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continuous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murmur.</a:t>
            </a:r>
            <a:endParaRPr sz="2400">
              <a:latin typeface="Arial"/>
              <a:cs typeface="Arial"/>
            </a:endParaRPr>
          </a:p>
          <a:p>
            <a:pPr marL="431165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431165" algn="l"/>
                <a:tab pos="431800" algn="l"/>
              </a:tabLst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1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2400" u="sng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classic</a:t>
            </a:r>
            <a:r>
              <a:rPr sz="240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example</a:t>
            </a:r>
            <a:r>
              <a:rPr sz="2400" u="sng" spc="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</a:t>
            </a:r>
            <a:r>
              <a:rPr sz="24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patent</a:t>
            </a:r>
            <a:r>
              <a:rPr sz="24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ductus</a:t>
            </a:r>
            <a:r>
              <a:rPr sz="24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arteriosus.</a:t>
            </a:r>
            <a:endParaRPr sz="2400">
              <a:latin typeface="Arial"/>
              <a:cs typeface="Arial"/>
            </a:endParaRPr>
          </a:p>
          <a:p>
            <a:pPr marL="835660" indent="-747395">
              <a:lnSpc>
                <a:spcPct val="100000"/>
              </a:lnSpc>
              <a:spcBef>
                <a:spcPts val="580"/>
              </a:spcBef>
              <a:buChar char="•"/>
              <a:tabLst>
                <a:tab pos="835660" algn="l"/>
                <a:tab pos="836294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continuous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murmur </a:t>
            </a:r>
            <a:r>
              <a:rPr sz="2400" spc="-5" dirty="0">
                <a:latin typeface="Arial"/>
                <a:cs typeface="Arial"/>
              </a:rPr>
              <a:t>crescendos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around</a:t>
            </a:r>
            <a:endParaRPr sz="2400">
              <a:latin typeface="Arial"/>
              <a:cs typeface="Arial"/>
            </a:endParaRPr>
          </a:p>
          <a:p>
            <a:pPr marL="4318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S</a:t>
            </a:r>
            <a:r>
              <a:rPr sz="2400" spc="-7" baseline="-20833" dirty="0">
                <a:latin typeface="Arial"/>
                <a:cs typeface="Arial"/>
              </a:rPr>
              <a:t>2</a:t>
            </a:r>
            <a:r>
              <a:rPr sz="2400" spc="-5" dirty="0">
                <a:latin typeface="Arial"/>
                <a:cs typeface="Arial"/>
              </a:rPr>
              <a:t>,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decrescendos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5" dirty="0">
                <a:latin typeface="Arial"/>
                <a:cs typeface="Arial"/>
              </a:rPr>
              <a:t> S</a:t>
            </a:r>
            <a:r>
              <a:rPr sz="2400" spc="-22" baseline="-20833" dirty="0">
                <a:latin typeface="Arial"/>
                <a:cs typeface="Arial"/>
              </a:rPr>
              <a:t>1</a:t>
            </a:r>
            <a:r>
              <a:rPr sz="2400" spc="-1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431800" marR="554355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dirty="0"/>
              <a:t>	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Another</a:t>
            </a:r>
            <a:r>
              <a:rPr sz="24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example</a:t>
            </a:r>
            <a:r>
              <a:rPr sz="2400" u="sng" spc="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</a:t>
            </a:r>
            <a:r>
              <a:rPr sz="24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24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large</a:t>
            </a:r>
            <a:r>
              <a:rPr sz="2400" u="sng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ventricular</a:t>
            </a:r>
            <a:r>
              <a:rPr sz="2400" u="sng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septal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defect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707390" indent="-619125">
              <a:lnSpc>
                <a:spcPct val="100000"/>
              </a:lnSpc>
              <a:spcBef>
                <a:spcPts val="820"/>
              </a:spcBef>
              <a:buSzPct val="108333"/>
              <a:buChar char="•"/>
              <a:tabLst>
                <a:tab pos="707390" algn="l"/>
                <a:tab pos="708025" algn="l"/>
              </a:tabLst>
            </a:pPr>
            <a:r>
              <a:rPr sz="2400" dirty="0">
                <a:latin typeface="Arial"/>
                <a:cs typeface="Arial"/>
              </a:rPr>
              <a:t>Holosystolic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pansystolic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murmur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1289" y="483234"/>
            <a:ext cx="52793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Infective</a:t>
            </a:r>
            <a:r>
              <a:rPr sz="4400" spc="-70" dirty="0"/>
              <a:t> </a:t>
            </a:r>
            <a:r>
              <a:rPr sz="4400" dirty="0"/>
              <a:t>endocarditis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1524000"/>
            <a:ext cx="6963156" cy="42687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05201" y="5819343"/>
            <a:ext cx="18948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Native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aortic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valve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7244" y="6367678"/>
            <a:ext cx="673227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Klatt,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EC, Robbins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Cotran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Color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Atlas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Pathology.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(2015)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Elsevier.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Philadelphia.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65974" y="6367678"/>
            <a:ext cx="72834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Fig.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2-55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1289" y="483234"/>
            <a:ext cx="52793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Infective</a:t>
            </a:r>
            <a:r>
              <a:rPr sz="4400" spc="-70" dirty="0"/>
              <a:t> </a:t>
            </a:r>
            <a:r>
              <a:rPr sz="4400" dirty="0"/>
              <a:t>endocarditis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1600200"/>
            <a:ext cx="5943600" cy="44211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475734" y="3272154"/>
            <a:ext cx="189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47609" y="3227654"/>
            <a:ext cx="12928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Mitral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valve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regurgitation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47609" y="4051172"/>
            <a:ext cx="9144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The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Lancet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1289" y="483234"/>
            <a:ext cx="52793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Infective</a:t>
            </a:r>
            <a:r>
              <a:rPr sz="4400" spc="-70" dirty="0"/>
              <a:t> </a:t>
            </a:r>
            <a:r>
              <a:rPr sz="4400" dirty="0"/>
              <a:t>endocarditis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1095" y="1411224"/>
            <a:ext cx="4565904" cy="4837176"/>
          </a:xfrm>
          <a:prstGeom prst="rect">
            <a:avLst/>
          </a:prstGeom>
        </p:spPr>
      </p:pic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1289" y="483234"/>
            <a:ext cx="52793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Infective</a:t>
            </a:r>
            <a:r>
              <a:rPr sz="4400" spc="-70" dirty="0"/>
              <a:t> </a:t>
            </a:r>
            <a:r>
              <a:rPr sz="4400" dirty="0"/>
              <a:t>endocarditis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0011" y="1676400"/>
            <a:ext cx="5905499" cy="39624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974975" y="5895543"/>
            <a:ext cx="2259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Prosthetic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aortic valve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6013" y="640389"/>
            <a:ext cx="4027855" cy="5348562"/>
          </a:xfrm>
          <a:prstGeom prst="rect">
            <a:avLst/>
          </a:prstGeom>
        </p:spPr>
      </p:pic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4648" y="515238"/>
            <a:ext cx="48539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Blood</a:t>
            </a:r>
            <a:r>
              <a:rPr spc="-15" dirty="0"/>
              <a:t> </a:t>
            </a:r>
            <a:r>
              <a:rPr spc="-5" dirty="0"/>
              <a:t>culture</a:t>
            </a:r>
            <a:r>
              <a:rPr dirty="0"/>
              <a:t> </a:t>
            </a:r>
            <a:r>
              <a:rPr spc="-5" dirty="0"/>
              <a:t>positive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191638"/>
            <a:ext cx="14160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319530"/>
            <a:ext cx="7903845" cy="5337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2578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Typical</a:t>
            </a:r>
            <a:r>
              <a:rPr sz="2600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microorganisms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consistent</a:t>
            </a:r>
            <a:r>
              <a:rPr sz="2600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with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infective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endocarditis</a:t>
            </a:r>
            <a:endParaRPr sz="2600">
              <a:latin typeface="Arial"/>
              <a:cs typeface="Arial"/>
            </a:endParaRPr>
          </a:p>
          <a:p>
            <a:pPr marL="933450" marR="3543935" indent="-26034">
              <a:lnSpc>
                <a:spcPct val="120000"/>
              </a:lnSpc>
            </a:pPr>
            <a:r>
              <a:rPr sz="2600" spc="-5" dirty="0">
                <a:latin typeface="Arial"/>
                <a:cs typeface="Arial"/>
              </a:rPr>
              <a:t>Viridians </a:t>
            </a:r>
            <a:r>
              <a:rPr sz="2600" dirty="0">
                <a:latin typeface="Arial"/>
                <a:cs typeface="Arial"/>
              </a:rPr>
              <a:t>streptococci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Streptococcus bovis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HACEK group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Staphylococcus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aureus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447040" algn="l"/>
                <a:tab pos="447675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Community-acquired enterococci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the absence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primary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focus</a:t>
            </a:r>
            <a:endParaRPr sz="2600">
              <a:latin typeface="Arial"/>
              <a:cs typeface="Arial"/>
            </a:endParaRPr>
          </a:p>
          <a:p>
            <a:pPr marL="355600" marR="116205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  <a:tab pos="3060065" algn="l"/>
              </a:tabLst>
            </a:pPr>
            <a:r>
              <a:rPr sz="2600" dirty="0">
                <a:latin typeface="Arial"/>
                <a:cs typeface="Arial"/>
              </a:rPr>
              <a:t>Single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positive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blood culture </a:t>
            </a:r>
            <a:r>
              <a:rPr sz="2600" spc="-5" dirty="0">
                <a:latin typeface="Arial"/>
                <a:cs typeface="Arial"/>
              </a:rPr>
              <a:t>for</a:t>
            </a:r>
            <a:r>
              <a:rPr sz="2600" dirty="0">
                <a:latin typeface="Arial"/>
                <a:cs typeface="Arial"/>
              </a:rPr>
              <a:t> Coxiella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burnetii or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anti–phase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1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IgG	</a:t>
            </a:r>
            <a:r>
              <a:rPr sz="2600" spc="-5" dirty="0">
                <a:latin typeface="Arial"/>
                <a:cs typeface="Arial"/>
              </a:rPr>
              <a:t>antibody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titer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≥1:800</a:t>
            </a:r>
            <a:endParaRPr sz="2600">
              <a:latin typeface="Arial"/>
              <a:cs typeface="Arial"/>
            </a:endParaRPr>
          </a:p>
          <a:p>
            <a:pPr marL="355600" marR="941705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Single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positive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blood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culture </a:t>
            </a:r>
            <a:r>
              <a:rPr sz="2600" spc="-5" dirty="0">
                <a:latin typeface="Arial"/>
                <a:cs typeface="Arial"/>
              </a:rPr>
              <a:t>for </a:t>
            </a:r>
            <a:r>
              <a:rPr sz="2600" dirty="0">
                <a:latin typeface="Arial"/>
                <a:cs typeface="Arial"/>
              </a:rPr>
              <a:t>slow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growing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pathogen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7717" y="515238"/>
            <a:ext cx="29889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Blood</a:t>
            </a:r>
            <a:r>
              <a:rPr spc="-60" dirty="0"/>
              <a:t> </a:t>
            </a:r>
            <a:r>
              <a:rPr spc="-5" dirty="0"/>
              <a:t>culture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4993"/>
            <a:ext cx="7993380" cy="32759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447040" indent="-434975">
              <a:lnSpc>
                <a:spcPct val="100000"/>
              </a:lnSpc>
              <a:spcBef>
                <a:spcPts val="725"/>
              </a:spcBef>
              <a:buChar char="•"/>
              <a:tabLst>
                <a:tab pos="447040" algn="l"/>
                <a:tab pos="447675" algn="l"/>
              </a:tabLst>
            </a:pPr>
            <a:r>
              <a:rPr sz="2600" dirty="0">
                <a:latin typeface="Arial"/>
                <a:cs typeface="Arial"/>
              </a:rPr>
              <a:t>Blood cultures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must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 obtained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from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different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sites</a:t>
            </a:r>
            <a:endParaRPr sz="2600">
              <a:latin typeface="Arial"/>
              <a:cs typeface="Arial"/>
            </a:endParaRPr>
          </a:p>
          <a:p>
            <a:pPr marL="355600" marR="724535" indent="-343535">
              <a:lnSpc>
                <a:spcPct val="100000"/>
              </a:lnSpc>
              <a:spcBef>
                <a:spcPts val="63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Optimal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sampling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time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 if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rigor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 present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as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associated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 organism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showering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into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blood</a:t>
            </a:r>
            <a:endParaRPr sz="2600">
              <a:latin typeface="Arial"/>
              <a:cs typeface="Arial"/>
            </a:endParaRPr>
          </a:p>
          <a:p>
            <a:pPr marL="428625" indent="-416559">
              <a:lnSpc>
                <a:spcPct val="100000"/>
              </a:lnSpc>
              <a:spcBef>
                <a:spcPts val="625"/>
              </a:spcBef>
              <a:buChar char="•"/>
              <a:tabLst>
                <a:tab pos="428625" algn="l"/>
                <a:tab pos="429259" algn="l"/>
              </a:tabLst>
            </a:pPr>
            <a:r>
              <a:rPr sz="2600" dirty="0">
                <a:latin typeface="Arial"/>
                <a:cs typeface="Arial"/>
              </a:rPr>
              <a:t>At least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2 positive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blood cultures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drawn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&gt;12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 apart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OR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all 3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positive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blood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cultures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drawn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&gt;12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 apart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OR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majority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≥4 separate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cultures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blood</a:t>
            </a:r>
            <a:endParaRPr sz="2600">
              <a:latin typeface="Arial"/>
              <a:cs typeface="Arial"/>
            </a:endParaRPr>
          </a:p>
          <a:p>
            <a:pPr marL="724535" indent="-712470">
              <a:lnSpc>
                <a:spcPct val="100000"/>
              </a:lnSpc>
              <a:spcBef>
                <a:spcPts val="620"/>
              </a:spcBef>
              <a:buChar char="•"/>
              <a:tabLst>
                <a:tab pos="724535" algn="l"/>
                <a:tab pos="725170" algn="l"/>
              </a:tabLst>
            </a:pPr>
            <a:r>
              <a:rPr sz="2600" dirty="0">
                <a:latin typeface="Arial"/>
                <a:cs typeface="Arial"/>
              </a:rPr>
              <a:t>with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first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 last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sample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drawn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at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least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1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 apart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9408" y="773937"/>
            <a:ext cx="48882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Major imaging</a:t>
            </a:r>
            <a:r>
              <a:rPr spc="10" dirty="0"/>
              <a:t> </a:t>
            </a:r>
            <a:r>
              <a:rPr dirty="0"/>
              <a:t>criteria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850872"/>
            <a:ext cx="7722870" cy="3275329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Evidence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subendocardial</a:t>
            </a:r>
            <a:r>
              <a:rPr sz="2600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involvement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-5" dirty="0">
                <a:latin typeface="Arial"/>
                <a:cs typeface="Arial"/>
              </a:rPr>
              <a:t>Transthoracic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echocardiogram</a:t>
            </a:r>
            <a:endParaRPr sz="2600">
              <a:latin typeface="Arial"/>
              <a:cs typeface="Arial"/>
            </a:endParaRPr>
          </a:p>
          <a:p>
            <a:pPr marL="724535" indent="-712470">
              <a:lnSpc>
                <a:spcPct val="100000"/>
              </a:lnSpc>
              <a:spcBef>
                <a:spcPts val="625"/>
              </a:spcBef>
              <a:buChar char="•"/>
              <a:tabLst>
                <a:tab pos="724535" algn="l"/>
                <a:tab pos="725170" algn="l"/>
              </a:tabLst>
            </a:pPr>
            <a:r>
              <a:rPr sz="2600" dirty="0">
                <a:latin typeface="Arial"/>
                <a:cs typeface="Arial"/>
              </a:rPr>
              <a:t>Positive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for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infective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endocarditis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724535" algn="l"/>
                <a:tab pos="725170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OR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rated at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least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possible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infective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endocarditis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by clinical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criteria</a:t>
            </a:r>
            <a:endParaRPr sz="2600">
              <a:latin typeface="Arial"/>
              <a:cs typeface="Arial"/>
            </a:endParaRPr>
          </a:p>
          <a:p>
            <a:pPr marL="724535" indent="-712470">
              <a:lnSpc>
                <a:spcPct val="100000"/>
              </a:lnSpc>
              <a:spcBef>
                <a:spcPts val="625"/>
              </a:spcBef>
              <a:buChar char="•"/>
              <a:tabLst>
                <a:tab pos="724535" algn="l"/>
                <a:tab pos="725170" algn="l"/>
              </a:tabLst>
            </a:pPr>
            <a:r>
              <a:rPr sz="2600" dirty="0">
                <a:latin typeface="Arial"/>
                <a:cs typeface="Arial"/>
              </a:rPr>
              <a:t>OR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complicated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infective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endocarditis</a:t>
            </a:r>
            <a:endParaRPr sz="2600">
              <a:latin typeface="Arial"/>
              <a:cs typeface="Arial"/>
            </a:endParaRPr>
          </a:p>
          <a:p>
            <a:pPr marL="1184910" indent="-1172210">
              <a:lnSpc>
                <a:spcPct val="100000"/>
              </a:lnSpc>
              <a:spcBef>
                <a:spcPts val="625"/>
              </a:spcBef>
              <a:buChar char="•"/>
              <a:tabLst>
                <a:tab pos="1184275" algn="l"/>
                <a:tab pos="1184910" algn="l"/>
              </a:tabLst>
            </a:pPr>
            <a:r>
              <a:rPr sz="2600" dirty="0">
                <a:latin typeface="Arial"/>
                <a:cs typeface="Arial"/>
              </a:rPr>
              <a:t>[paravalvular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abscess]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4648" y="377698"/>
            <a:ext cx="48533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Paravalvular</a:t>
            </a:r>
            <a:r>
              <a:rPr spc="-10" dirty="0"/>
              <a:t> </a:t>
            </a:r>
            <a:r>
              <a:rPr spc="-5" dirty="0"/>
              <a:t>abscess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189200"/>
            <a:ext cx="141605" cy="97663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536670"/>
            <a:ext cx="141605" cy="19278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395730"/>
            <a:ext cx="8016240" cy="4465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983615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091565" algn="l"/>
                <a:tab pos="1092200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Oscillating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Intracardiac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mass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on valve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supporting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structures;</a:t>
            </a:r>
            <a:endParaRPr sz="2600">
              <a:latin typeface="Arial"/>
              <a:cs typeface="Arial"/>
            </a:endParaRPr>
          </a:p>
          <a:p>
            <a:pPr marL="118491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OR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the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path of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regurgitant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jets;</a:t>
            </a:r>
            <a:endParaRPr sz="2600">
              <a:latin typeface="Arial"/>
              <a:cs typeface="Arial"/>
            </a:endParaRPr>
          </a:p>
          <a:p>
            <a:pPr marL="355600" marR="5080" indent="828675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OR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on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implanted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material in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absence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alternative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anatomic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explanation;</a:t>
            </a:r>
            <a:endParaRPr sz="2600">
              <a:latin typeface="Arial"/>
              <a:cs typeface="Arial"/>
            </a:endParaRPr>
          </a:p>
          <a:p>
            <a:pPr marL="1091565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OR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abscess;</a:t>
            </a:r>
            <a:endParaRPr sz="2600">
              <a:latin typeface="Arial"/>
              <a:cs typeface="Arial"/>
            </a:endParaRPr>
          </a:p>
          <a:p>
            <a:pPr marL="1736089" marR="208279" indent="-645160">
              <a:lnSpc>
                <a:spcPct val="120000"/>
              </a:lnSpc>
            </a:pPr>
            <a:r>
              <a:rPr sz="2600" dirty="0">
                <a:latin typeface="Arial"/>
                <a:cs typeface="Arial"/>
              </a:rPr>
              <a:t>OR new </a:t>
            </a:r>
            <a:r>
              <a:rPr sz="2600" spc="-5" dirty="0">
                <a:latin typeface="Arial"/>
                <a:cs typeface="Arial"/>
              </a:rPr>
              <a:t>partial </a:t>
            </a:r>
            <a:r>
              <a:rPr sz="2600" dirty="0">
                <a:latin typeface="Arial"/>
                <a:cs typeface="Arial"/>
              </a:rPr>
              <a:t>dehiscence of prosthetic valve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new valvular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regurgitation</a:t>
            </a:r>
            <a:endParaRPr sz="2600">
              <a:latin typeface="Arial"/>
              <a:cs typeface="Arial"/>
            </a:endParaRPr>
          </a:p>
          <a:p>
            <a:pPr marL="355600" marR="1262380" indent="1289050">
              <a:lnSpc>
                <a:spcPct val="100000"/>
              </a:lnSpc>
              <a:spcBef>
                <a:spcPts val="625"/>
              </a:spcBef>
            </a:pPr>
            <a:r>
              <a:rPr sz="2600" spc="-20" dirty="0">
                <a:latin typeface="Arial"/>
                <a:cs typeface="Arial"/>
              </a:rPr>
              <a:t>Trans </a:t>
            </a:r>
            <a:r>
              <a:rPr sz="2600" dirty="0">
                <a:latin typeface="Arial"/>
                <a:cs typeface="Arial"/>
              </a:rPr>
              <a:t>esophageal echocardiogram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preferred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 transthoracic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echocardiogram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1433" y="339598"/>
            <a:ext cx="2961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Minor</a:t>
            </a:r>
            <a:r>
              <a:rPr spc="-40" dirty="0"/>
              <a:t> </a:t>
            </a:r>
            <a:r>
              <a:rPr spc="-5" dirty="0"/>
              <a:t>criteria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90930"/>
            <a:ext cx="7242175" cy="5099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Predisposition,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predisposing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heart condition,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intravenous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drug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use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-25" dirty="0">
                <a:latin typeface="Arial"/>
                <a:cs typeface="Arial"/>
              </a:rPr>
              <a:t>Fever,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temperature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&gt;38°C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-25" dirty="0">
                <a:latin typeface="Arial"/>
                <a:cs typeface="Arial"/>
              </a:rPr>
              <a:t>Vascular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phenomena</a:t>
            </a:r>
            <a:endParaRPr sz="2600">
              <a:latin typeface="Arial"/>
              <a:cs typeface="Arial"/>
            </a:endParaRPr>
          </a:p>
          <a:p>
            <a:pPr marL="724535" indent="-712470">
              <a:lnSpc>
                <a:spcPct val="100000"/>
              </a:lnSpc>
              <a:spcBef>
                <a:spcPts val="620"/>
              </a:spcBef>
              <a:buChar char="•"/>
              <a:tabLst>
                <a:tab pos="724535" algn="l"/>
                <a:tab pos="725170" algn="l"/>
              </a:tabLst>
            </a:pPr>
            <a:r>
              <a:rPr sz="2600" dirty="0">
                <a:latin typeface="Arial"/>
                <a:cs typeface="Arial"/>
              </a:rPr>
              <a:t>Major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arterial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emboli</a:t>
            </a:r>
            <a:endParaRPr sz="2600">
              <a:latin typeface="Arial"/>
              <a:cs typeface="Arial"/>
            </a:endParaRPr>
          </a:p>
          <a:p>
            <a:pPr marL="724535" indent="-712470">
              <a:lnSpc>
                <a:spcPct val="100000"/>
              </a:lnSpc>
              <a:spcBef>
                <a:spcPts val="630"/>
              </a:spcBef>
              <a:buChar char="•"/>
              <a:tabLst>
                <a:tab pos="724535" algn="l"/>
                <a:tab pos="725170" algn="l"/>
              </a:tabLst>
            </a:pPr>
            <a:r>
              <a:rPr sz="2600" dirty="0">
                <a:latin typeface="Arial"/>
                <a:cs typeface="Arial"/>
              </a:rPr>
              <a:t>Septic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pulmonary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infarcts</a:t>
            </a:r>
            <a:endParaRPr sz="2600">
              <a:latin typeface="Arial"/>
              <a:cs typeface="Arial"/>
            </a:endParaRPr>
          </a:p>
          <a:p>
            <a:pPr marL="724535" indent="-712470">
              <a:lnSpc>
                <a:spcPct val="100000"/>
              </a:lnSpc>
              <a:spcBef>
                <a:spcPts val="620"/>
              </a:spcBef>
              <a:buChar char="•"/>
              <a:tabLst>
                <a:tab pos="724535" algn="l"/>
                <a:tab pos="725170" algn="l"/>
              </a:tabLst>
            </a:pPr>
            <a:r>
              <a:rPr sz="2600" dirty="0">
                <a:latin typeface="Arial"/>
                <a:cs typeface="Arial"/>
              </a:rPr>
              <a:t>Mycotic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aneurysm</a:t>
            </a:r>
            <a:endParaRPr sz="2600">
              <a:latin typeface="Arial"/>
              <a:cs typeface="Arial"/>
            </a:endParaRPr>
          </a:p>
          <a:p>
            <a:pPr marL="724535" indent="-712470">
              <a:lnSpc>
                <a:spcPct val="100000"/>
              </a:lnSpc>
              <a:spcBef>
                <a:spcPts val="625"/>
              </a:spcBef>
              <a:buChar char="•"/>
              <a:tabLst>
                <a:tab pos="724535" algn="l"/>
                <a:tab pos="725170" algn="l"/>
              </a:tabLst>
            </a:pPr>
            <a:r>
              <a:rPr sz="2600" dirty="0">
                <a:latin typeface="Arial"/>
                <a:cs typeface="Arial"/>
              </a:rPr>
              <a:t>Intracranial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hemorrhage</a:t>
            </a:r>
            <a:endParaRPr sz="2600">
              <a:latin typeface="Arial"/>
              <a:cs typeface="Arial"/>
            </a:endParaRPr>
          </a:p>
          <a:p>
            <a:pPr marL="724535" indent="-712470">
              <a:lnSpc>
                <a:spcPct val="100000"/>
              </a:lnSpc>
              <a:spcBef>
                <a:spcPts val="630"/>
              </a:spcBef>
              <a:buChar char="•"/>
              <a:tabLst>
                <a:tab pos="724535" algn="l"/>
                <a:tab pos="725170" algn="l"/>
              </a:tabLst>
            </a:pPr>
            <a:r>
              <a:rPr sz="2600" dirty="0">
                <a:latin typeface="Arial"/>
                <a:cs typeface="Arial"/>
              </a:rPr>
              <a:t>Conjunctival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hemorrhages</a:t>
            </a:r>
            <a:endParaRPr sz="2600">
              <a:latin typeface="Arial"/>
              <a:cs typeface="Arial"/>
            </a:endParaRPr>
          </a:p>
          <a:p>
            <a:pPr marL="724535" indent="-712470">
              <a:lnSpc>
                <a:spcPct val="100000"/>
              </a:lnSpc>
              <a:spcBef>
                <a:spcPts val="620"/>
              </a:spcBef>
              <a:buChar char="•"/>
              <a:tabLst>
                <a:tab pos="724535" algn="l"/>
                <a:tab pos="725170" algn="l"/>
              </a:tabLst>
            </a:pPr>
            <a:r>
              <a:rPr sz="2600" dirty="0">
                <a:latin typeface="Arial"/>
                <a:cs typeface="Arial"/>
              </a:rPr>
              <a:t>Janeway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lesions</a:t>
            </a:r>
            <a:endParaRPr sz="2600">
              <a:latin typeface="Arial"/>
              <a:cs typeface="Arial"/>
            </a:endParaRPr>
          </a:p>
          <a:p>
            <a:pPr marL="724535" indent="-712470">
              <a:lnSpc>
                <a:spcPct val="100000"/>
              </a:lnSpc>
              <a:spcBef>
                <a:spcPts val="625"/>
              </a:spcBef>
              <a:buChar char="•"/>
              <a:tabLst>
                <a:tab pos="724535" algn="l"/>
                <a:tab pos="725170" algn="l"/>
              </a:tabLst>
            </a:pPr>
            <a:r>
              <a:rPr sz="2600" dirty="0">
                <a:latin typeface="Arial"/>
                <a:cs typeface="Arial"/>
              </a:rPr>
              <a:t>Roth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spots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6466" y="515238"/>
            <a:ext cx="3213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0" dirty="0"/>
              <a:t>To-fro</a:t>
            </a:r>
            <a:r>
              <a:rPr spc="-50" dirty="0"/>
              <a:t> </a:t>
            </a:r>
            <a:r>
              <a:rPr spc="-5" dirty="0"/>
              <a:t>murmur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5776" y="2078863"/>
            <a:ext cx="7362825" cy="2440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0" marR="69342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405765" algn="l"/>
                <a:tab pos="406400" algn="l"/>
              </a:tabLst>
            </a:pP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Combination</a:t>
            </a:r>
            <a:r>
              <a:rPr sz="2400" u="sng" spc="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24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systolic</a:t>
            </a:r>
            <a:r>
              <a:rPr sz="240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ejection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murmur</a:t>
            </a:r>
            <a:r>
              <a:rPr sz="24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240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murmur</a:t>
            </a:r>
            <a:r>
              <a:rPr sz="24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24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semilunar</a:t>
            </a:r>
            <a:r>
              <a:rPr sz="2400" u="sng" spc="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valve</a:t>
            </a:r>
            <a:r>
              <a:rPr sz="24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incompetence.</a:t>
            </a:r>
            <a:endParaRPr sz="2400">
              <a:latin typeface="Arial"/>
              <a:cs typeface="Arial"/>
            </a:endParaRPr>
          </a:p>
          <a:p>
            <a:pPr marL="4064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405765" algn="l"/>
                <a:tab pos="406400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to-fro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murmur </a:t>
            </a:r>
            <a:r>
              <a:rPr sz="2400" spc="-5" dirty="0">
                <a:latin typeface="Arial"/>
                <a:cs typeface="Arial"/>
              </a:rPr>
              <a:t>has two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components.</a:t>
            </a:r>
            <a:endParaRPr sz="2400">
              <a:latin typeface="Arial"/>
              <a:cs typeface="Arial"/>
            </a:endParaRPr>
          </a:p>
          <a:p>
            <a:pPr marL="406400" marR="6858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652780" algn="l"/>
                <a:tab pos="653415" algn="l"/>
              </a:tabLst>
            </a:pPr>
            <a:r>
              <a:rPr dirty="0"/>
              <a:t>	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mid-systolic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ejection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component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decrescendos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disappears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approaches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baseline="-20833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4064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405765" algn="l"/>
                <a:tab pos="406400" algn="l"/>
              </a:tabLst>
            </a:pP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Aortic</a:t>
            </a:r>
            <a:r>
              <a:rPr sz="24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stenosis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24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regurgitation.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1433" y="377698"/>
            <a:ext cx="2961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Minor</a:t>
            </a:r>
            <a:r>
              <a:rPr spc="-40" dirty="0"/>
              <a:t> </a:t>
            </a:r>
            <a:r>
              <a:rPr spc="-5" dirty="0"/>
              <a:t>criteria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12668"/>
            <a:ext cx="7656195" cy="541528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Immunological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phenomena:</a:t>
            </a:r>
            <a:endParaRPr sz="2600">
              <a:latin typeface="Arial"/>
              <a:cs typeface="Arial"/>
            </a:endParaRPr>
          </a:p>
          <a:p>
            <a:pPr marL="631190" indent="-619125">
              <a:lnSpc>
                <a:spcPct val="100000"/>
              </a:lnSpc>
              <a:spcBef>
                <a:spcPts val="625"/>
              </a:spcBef>
              <a:buChar char="•"/>
              <a:tabLst>
                <a:tab pos="631190" algn="l"/>
                <a:tab pos="631825" algn="l"/>
              </a:tabLst>
            </a:pPr>
            <a:r>
              <a:rPr sz="2600" dirty="0">
                <a:latin typeface="Arial"/>
                <a:cs typeface="Arial"/>
              </a:rPr>
              <a:t>Glomerulonephritis</a:t>
            </a:r>
            <a:endParaRPr sz="2600">
              <a:latin typeface="Arial"/>
              <a:cs typeface="Arial"/>
            </a:endParaRPr>
          </a:p>
          <a:p>
            <a:pPr marL="631190" indent="-619125">
              <a:lnSpc>
                <a:spcPct val="100000"/>
              </a:lnSpc>
              <a:spcBef>
                <a:spcPts val="625"/>
              </a:spcBef>
              <a:buChar char="•"/>
              <a:tabLst>
                <a:tab pos="631190" algn="l"/>
                <a:tab pos="631825" algn="l"/>
              </a:tabLst>
            </a:pPr>
            <a:r>
              <a:rPr sz="2600" dirty="0">
                <a:latin typeface="Arial"/>
                <a:cs typeface="Arial"/>
              </a:rPr>
              <a:t>Osler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nodes</a:t>
            </a:r>
            <a:endParaRPr sz="2600">
              <a:latin typeface="Arial"/>
              <a:cs typeface="Arial"/>
            </a:endParaRPr>
          </a:p>
          <a:p>
            <a:pPr marL="631190" indent="-619125">
              <a:lnSpc>
                <a:spcPct val="100000"/>
              </a:lnSpc>
              <a:spcBef>
                <a:spcPts val="625"/>
              </a:spcBef>
              <a:buChar char="•"/>
              <a:tabLst>
                <a:tab pos="631190" algn="l"/>
                <a:tab pos="631825" algn="l"/>
              </a:tabLst>
            </a:pPr>
            <a:r>
              <a:rPr sz="2600" dirty="0">
                <a:latin typeface="Arial"/>
                <a:cs typeface="Arial"/>
              </a:rPr>
              <a:t>Rheumatoid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factor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present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Microbiological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evidence:</a:t>
            </a:r>
            <a:endParaRPr sz="2600">
              <a:latin typeface="Arial"/>
              <a:cs typeface="Arial"/>
            </a:endParaRPr>
          </a:p>
          <a:p>
            <a:pPr marL="355600" marR="5080" indent="208279" algn="just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Positive blood culture but does not meet a major </a:t>
            </a:r>
            <a:r>
              <a:rPr sz="2600" spc="-7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criterion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as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noted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above</a:t>
            </a:r>
            <a:endParaRPr sz="2600">
              <a:latin typeface="Arial"/>
              <a:cs typeface="Arial"/>
            </a:endParaRPr>
          </a:p>
          <a:p>
            <a:pPr marL="355600" marR="48895" indent="301625" algn="just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(excludes single positive cultures for coagulase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negative staphylococci and organisms that do not </a:t>
            </a:r>
            <a:r>
              <a:rPr sz="2600" spc="-7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cause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endocarditis),</a:t>
            </a:r>
            <a:endParaRPr sz="2600">
              <a:latin typeface="Arial"/>
              <a:cs typeface="Arial"/>
            </a:endParaRPr>
          </a:p>
          <a:p>
            <a:pPr marL="355600" marR="175895" indent="208279" algn="just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OR serological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evidence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active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infection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organism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consistent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infective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endocarditis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5897" y="515238"/>
            <a:ext cx="16332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Caveat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4025"/>
            <a:ext cx="8060690" cy="819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Worsening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changing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pre-existing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murmur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sufficient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criterion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 diagnosis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5133" y="515238"/>
            <a:ext cx="47117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Microbiological</a:t>
            </a:r>
            <a:r>
              <a:rPr spc="-10" dirty="0"/>
              <a:t> </a:t>
            </a:r>
            <a:r>
              <a:rPr spc="-5" dirty="0"/>
              <a:t>clues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16710"/>
            <a:ext cx="7813040" cy="3672204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Staph.</a:t>
            </a:r>
            <a:r>
              <a:rPr sz="2600" u="sng" spc="-1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Aureus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  <a:tab pos="3771900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Most commonly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found	micro-organism in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endocarditis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the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developed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world (reflects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health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care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contact).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-5" dirty="0">
                <a:latin typeface="Arial"/>
                <a:cs typeface="Arial"/>
              </a:rPr>
              <a:t>Affects </a:t>
            </a:r>
            <a:r>
              <a:rPr sz="2600" dirty="0">
                <a:latin typeface="Arial"/>
                <a:cs typeface="Arial"/>
              </a:rPr>
              <a:t>both normal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 diseased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valves.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Major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cause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tricuspid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destruction</a:t>
            </a:r>
            <a:endParaRPr sz="2600">
              <a:latin typeface="Arial"/>
              <a:cs typeface="Arial"/>
            </a:endParaRPr>
          </a:p>
          <a:p>
            <a:pPr marL="706120" indent="-694055">
              <a:lnSpc>
                <a:spcPct val="100000"/>
              </a:lnSpc>
              <a:spcBef>
                <a:spcPts val="625"/>
              </a:spcBef>
              <a:buChar char="•"/>
              <a:tabLst>
                <a:tab pos="706120" algn="l"/>
                <a:tab pos="706755" algn="l"/>
              </a:tabLst>
            </a:pPr>
            <a:r>
              <a:rPr sz="2600" dirty="0">
                <a:latin typeface="Arial"/>
                <a:cs typeface="Arial"/>
              </a:rPr>
              <a:t>Associated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intravenous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drug use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Fulminant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disease.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5133" y="515238"/>
            <a:ext cx="47117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Microbiological</a:t>
            </a:r>
            <a:r>
              <a:rPr spc="-10" dirty="0"/>
              <a:t> </a:t>
            </a:r>
            <a:r>
              <a:rPr spc="-5" dirty="0"/>
              <a:t>clues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16710"/>
            <a:ext cx="7533640" cy="494030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Coagulase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negative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Staph.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(epidermidis)</a:t>
            </a:r>
            <a:endParaRPr sz="2600">
              <a:latin typeface="Arial"/>
              <a:cs typeface="Arial"/>
            </a:endParaRPr>
          </a:p>
          <a:p>
            <a:pPr marL="355600" marR="81026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Associated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 prosthetic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associated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endocarditis.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Strep.</a:t>
            </a:r>
            <a:r>
              <a:rPr sz="26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Viridians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Second most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commonly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found</a:t>
            </a:r>
            <a:r>
              <a:rPr sz="26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micro-organism</a:t>
            </a:r>
            <a:r>
              <a:rPr sz="2600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endocarditis.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-10" dirty="0">
                <a:latin typeface="Arial"/>
                <a:cs typeface="Arial"/>
              </a:rPr>
              <a:t>Affects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diseased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valves.</a:t>
            </a:r>
            <a:endParaRPr sz="2600">
              <a:latin typeface="Arial"/>
              <a:cs typeface="Arial"/>
            </a:endParaRPr>
          </a:p>
          <a:p>
            <a:pPr marL="355600" marR="260985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Aerobic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Gram-negative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bacilli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(HACEK)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include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Hemophilus, Actinobacillus, Cardiobacterium,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Eikenella,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 Kingella.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Usually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associated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 poor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dental heath.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829" y="515238"/>
            <a:ext cx="50209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Epidemiological</a:t>
            </a:r>
            <a:r>
              <a:rPr spc="-25" dirty="0"/>
              <a:t> </a:t>
            </a:r>
            <a:r>
              <a:rPr spc="-5" dirty="0"/>
              <a:t>Clues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41268"/>
            <a:ext cx="6991350" cy="414718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Intravenous</a:t>
            </a:r>
            <a:r>
              <a:rPr sz="26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drug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use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Staph.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aureus,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including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community-acquired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oxacillin-resistant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strains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Coagulase-negative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staphylococci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β-hemolytic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streptococci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5" dirty="0">
                <a:latin typeface="Arial"/>
                <a:cs typeface="Arial"/>
              </a:rPr>
              <a:t>Fungi</a:t>
            </a:r>
            <a:endParaRPr sz="2600">
              <a:latin typeface="Arial"/>
              <a:cs typeface="Arial"/>
            </a:endParaRPr>
          </a:p>
          <a:p>
            <a:pPr marL="355600" marR="82169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Aerobic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Gram-negative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bacilli,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including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Pseudomonas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aeruginosa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Polymicrobial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1976" y="515238"/>
            <a:ext cx="49415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Prosthetic</a:t>
            </a:r>
            <a:r>
              <a:rPr spc="5" dirty="0"/>
              <a:t> </a:t>
            </a:r>
            <a:r>
              <a:rPr spc="-5" dirty="0"/>
              <a:t>valve</a:t>
            </a:r>
            <a:r>
              <a:rPr dirty="0"/>
              <a:t> </a:t>
            </a:r>
            <a:r>
              <a:rPr spc="-5" dirty="0"/>
              <a:t>clues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26438"/>
            <a:ext cx="6062345" cy="335534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Early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(≤1 y) 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prosthetic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valve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placement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Coagulase-negative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staphylococci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Staph.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aureus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Aerobic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Gram-negative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bacilli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5" dirty="0">
                <a:latin typeface="Arial"/>
                <a:cs typeface="Arial"/>
              </a:rPr>
              <a:t>Fungi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Corynebacterium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species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Legionella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species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1976" y="515238"/>
            <a:ext cx="49415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Prosthetic</a:t>
            </a:r>
            <a:r>
              <a:rPr spc="5" dirty="0"/>
              <a:t> </a:t>
            </a:r>
            <a:r>
              <a:rPr spc="-5" dirty="0"/>
              <a:t>valve</a:t>
            </a:r>
            <a:r>
              <a:rPr dirty="0"/>
              <a:t> </a:t>
            </a:r>
            <a:r>
              <a:rPr spc="-5" dirty="0"/>
              <a:t>clues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62938"/>
            <a:ext cx="5966460" cy="3354704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Late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(&gt;1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y) prosthetic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valve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placement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Coagulase-negative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staphylococci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Staph.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aureus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Strep.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viridians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Enterococcus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species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5" dirty="0">
                <a:latin typeface="Arial"/>
                <a:cs typeface="Arial"/>
              </a:rPr>
              <a:t>Fungi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Corynebacterium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species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1036" y="515238"/>
            <a:ext cx="47447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Medical</a:t>
            </a:r>
            <a:r>
              <a:rPr spc="20" dirty="0"/>
              <a:t> </a:t>
            </a:r>
            <a:r>
              <a:rPr spc="-5" dirty="0"/>
              <a:t>history</a:t>
            </a:r>
            <a:r>
              <a:rPr dirty="0"/>
              <a:t> </a:t>
            </a:r>
            <a:r>
              <a:rPr spc="-5" dirty="0"/>
              <a:t>clues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56689"/>
            <a:ext cx="7848600" cy="4702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Indwelling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cardiovascular</a:t>
            </a:r>
            <a:r>
              <a:rPr sz="2600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medical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devices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Staph.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aureus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Coagulase-negative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staphylococci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spc="5" dirty="0">
                <a:latin typeface="Arial"/>
                <a:cs typeface="Arial"/>
              </a:rPr>
              <a:t>Fungi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Aerobic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Gram-negative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bacilli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Corynebacterium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species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Poor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dental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health,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dental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procedures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Strep.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viridians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8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Nutritionally variant streptococci (Abiotrophia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defectiva,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Granulicatella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species,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Gemella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species)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HACEK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organisms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1036" y="515238"/>
            <a:ext cx="47447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Medical</a:t>
            </a:r>
            <a:r>
              <a:rPr spc="20" dirty="0"/>
              <a:t> </a:t>
            </a:r>
            <a:r>
              <a:rPr spc="-5" dirty="0"/>
              <a:t>history</a:t>
            </a:r>
            <a:r>
              <a:rPr dirty="0"/>
              <a:t> </a:t>
            </a:r>
            <a:r>
              <a:rPr spc="-5" dirty="0"/>
              <a:t>clues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62582"/>
            <a:ext cx="8015605" cy="470281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55600" marR="5080" indent="-343535">
              <a:lnSpc>
                <a:spcPts val="2500"/>
              </a:lnSpc>
              <a:spcBef>
                <a:spcPts val="7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Genitourinary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disorders,</a:t>
            </a:r>
            <a:r>
              <a:rPr sz="26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infection,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 manipulation,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including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pregnancy,</a:t>
            </a:r>
            <a:r>
              <a:rPr sz="2600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delivery,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 abortion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Enterococcus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species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Group B streptococci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(Strep. agalactiae)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Listeria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monocytogenes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Aerobic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Gram-negative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bacilli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Neisseria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gonorrheae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Gastrointestinal</a:t>
            </a:r>
            <a:r>
              <a:rPr sz="2600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lesions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Strep.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gallolyticus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(bovis)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Enterococcus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species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Clostridium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septicum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1036" y="515238"/>
            <a:ext cx="47447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Medical</a:t>
            </a:r>
            <a:r>
              <a:rPr spc="20" dirty="0"/>
              <a:t> </a:t>
            </a:r>
            <a:r>
              <a:rPr spc="-5" dirty="0"/>
              <a:t>history</a:t>
            </a:r>
            <a:r>
              <a:rPr dirty="0"/>
              <a:t> </a:t>
            </a:r>
            <a:r>
              <a:rPr spc="-5" dirty="0"/>
              <a:t>clues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41268"/>
            <a:ext cx="8027670" cy="430593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Chronic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skin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disorders,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including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recurrent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infections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Staph.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aureus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β-hemolytic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streptococci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375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Burn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Staph.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aureus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Aerobic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Gram-negative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bacilli,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including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-33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. a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rugino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a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5" dirty="0">
                <a:latin typeface="Arial"/>
                <a:cs typeface="Arial"/>
              </a:rPr>
              <a:t>Fungi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1635" marR="5080" indent="-184785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Change</a:t>
            </a:r>
            <a:r>
              <a:rPr spc="5" dirty="0"/>
              <a:t> </a:t>
            </a:r>
            <a:r>
              <a:rPr spc="-5" dirty="0"/>
              <a:t>in</a:t>
            </a:r>
            <a:r>
              <a:rPr dirty="0"/>
              <a:t> </a:t>
            </a:r>
            <a:r>
              <a:rPr spc="-5" dirty="0"/>
              <a:t>position</a:t>
            </a:r>
            <a:r>
              <a:rPr spc="-20" dirty="0"/>
              <a:t> </a:t>
            </a:r>
            <a:r>
              <a:rPr spc="-10" dirty="0"/>
              <a:t>affects </a:t>
            </a:r>
            <a:r>
              <a:rPr spc="-1095" dirty="0"/>
              <a:t> </a:t>
            </a:r>
            <a:r>
              <a:rPr spc="-5" dirty="0"/>
              <a:t>dynamics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5784" y="1917382"/>
            <a:ext cx="7640320" cy="287972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Standing</a:t>
            </a:r>
            <a:r>
              <a:rPr sz="24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decreases</a:t>
            </a:r>
            <a:r>
              <a:rPr sz="24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preload</a:t>
            </a:r>
            <a:endParaRPr sz="2400">
              <a:latin typeface="Arial"/>
              <a:cs typeface="Arial"/>
            </a:endParaRPr>
          </a:p>
          <a:p>
            <a:pPr marL="775970" indent="-763905">
              <a:lnSpc>
                <a:spcPct val="100000"/>
              </a:lnSpc>
              <a:spcBef>
                <a:spcPts val="575"/>
              </a:spcBef>
              <a:buChar char="•"/>
              <a:tabLst>
                <a:tab pos="775970" algn="l"/>
                <a:tab pos="776605" algn="l"/>
              </a:tabLst>
            </a:pPr>
            <a:r>
              <a:rPr sz="2400" dirty="0">
                <a:latin typeface="Arial"/>
                <a:cs typeface="Arial"/>
              </a:rPr>
              <a:t>Murmur</a:t>
            </a:r>
            <a:r>
              <a:rPr sz="2400" spc="-5" dirty="0">
                <a:latin typeface="Arial"/>
                <a:cs typeface="Arial"/>
              </a:rPr>
              <a:t> decreases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intensity</a:t>
            </a:r>
            <a:endParaRPr sz="2400">
              <a:latin typeface="Arial"/>
              <a:cs typeface="Arial"/>
            </a:endParaRPr>
          </a:p>
          <a:p>
            <a:pPr marL="355600" marR="14097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Squatting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increases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venous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return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right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side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heart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with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compression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veins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lower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extremities.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There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increased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right-sided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preload;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thus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increased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left-sided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preload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1036" y="515238"/>
            <a:ext cx="47447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Medical</a:t>
            </a:r>
            <a:r>
              <a:rPr spc="20" dirty="0"/>
              <a:t> </a:t>
            </a:r>
            <a:r>
              <a:rPr spc="-5" dirty="0"/>
              <a:t>history</a:t>
            </a:r>
            <a:r>
              <a:rPr dirty="0"/>
              <a:t> </a:t>
            </a:r>
            <a:r>
              <a:rPr spc="-5" dirty="0"/>
              <a:t>clues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16482"/>
            <a:ext cx="4302760" cy="5178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AIDS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Salmonella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species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Strep.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pneumoniae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Staph.</a:t>
            </a:r>
            <a:r>
              <a:rPr sz="2600" spc="-1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Aureus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Pneumonia,</a:t>
            </a:r>
            <a:r>
              <a:rPr sz="2600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meningitis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Strep.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Pneumoniae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Solid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organ</a:t>
            </a:r>
            <a:r>
              <a:rPr sz="2600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transplantation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Staph.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aureus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Aspergillus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fumigatus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Enterococcus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species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Candida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species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1036" y="515238"/>
            <a:ext cx="47447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Medical</a:t>
            </a:r>
            <a:r>
              <a:rPr spc="20" dirty="0"/>
              <a:t> </a:t>
            </a:r>
            <a:r>
              <a:rPr spc="-5" dirty="0"/>
              <a:t>history</a:t>
            </a:r>
            <a:r>
              <a:rPr dirty="0"/>
              <a:t> </a:t>
            </a:r>
            <a:r>
              <a:rPr spc="-5" dirty="0"/>
              <a:t>clues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5082"/>
            <a:ext cx="3922395" cy="4385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Diabetes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mellitus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Staph.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aureus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β-hemolytic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streptococci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Strep.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Pneumoniae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Alcoholism,</a:t>
            </a:r>
            <a:r>
              <a:rPr sz="2600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cirrhosis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Bartonella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species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Aeromonas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species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Listeria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species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Strep.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pneumoniae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β-hemolytic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streptococci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1036" y="515238"/>
            <a:ext cx="47447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Medical</a:t>
            </a:r>
            <a:r>
              <a:rPr spc="20" dirty="0"/>
              <a:t> </a:t>
            </a:r>
            <a:r>
              <a:rPr spc="-5" dirty="0"/>
              <a:t>history</a:t>
            </a:r>
            <a:r>
              <a:rPr dirty="0"/>
              <a:t> </a:t>
            </a:r>
            <a:r>
              <a:rPr spc="-5" dirty="0"/>
              <a:t>clues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92682"/>
            <a:ext cx="7331709" cy="5099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Dog</a:t>
            </a:r>
            <a:r>
              <a:rPr sz="26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cat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exposure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Bartonella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species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Pasteurella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species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Capnocytophaga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species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200">
              <a:latin typeface="Arial"/>
              <a:cs typeface="Arial"/>
            </a:endParaRPr>
          </a:p>
          <a:p>
            <a:pPr marL="355600" marR="5080" indent="-343535">
              <a:lnSpc>
                <a:spcPts val="25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Contact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with contaminated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milk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 infected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farm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animals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Brucella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species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Coxiella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burnetii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Erysipelothrix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species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Body</a:t>
            </a:r>
            <a:r>
              <a:rPr sz="2600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lice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Bartonella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species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3085" y="515238"/>
            <a:ext cx="39585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Treatment</a:t>
            </a:r>
            <a:r>
              <a:rPr spc="-50" dirty="0"/>
              <a:t> </a:t>
            </a:r>
            <a:r>
              <a:rPr spc="-5" dirty="0"/>
              <a:t>guides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19530"/>
            <a:ext cx="7846695" cy="37515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Drug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selection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 initially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guided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by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Gram-stain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until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definitive identification antibiotic sensitivities are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available.</a:t>
            </a:r>
            <a:endParaRPr sz="2600">
              <a:latin typeface="Arial"/>
              <a:cs typeface="Arial"/>
            </a:endParaRPr>
          </a:p>
          <a:p>
            <a:pPr marL="355600" marR="41910" indent="-343535" algn="just">
              <a:lnSpc>
                <a:spcPct val="100000"/>
              </a:lnSpc>
              <a:spcBef>
                <a:spcPts val="625"/>
              </a:spcBef>
              <a:buChar char="•"/>
              <a:tabLst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If an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acute</a:t>
            </a:r>
            <a:r>
              <a:rPr sz="2600" dirty="0">
                <a:latin typeface="Arial"/>
                <a:cs typeface="Arial"/>
              </a:rPr>
              <a:t> presentation (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days</a:t>
            </a:r>
            <a:r>
              <a:rPr sz="2600" dirty="0">
                <a:latin typeface="Arial"/>
                <a:cs typeface="Arial"/>
              </a:rPr>
              <a:t>), native valve, treat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for Staph. aureus, β-hemolytic Strep., and aerobic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Gram-negative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bacilli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until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culture results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available.</a:t>
            </a:r>
            <a:endParaRPr sz="2600">
              <a:latin typeface="Arial"/>
              <a:cs typeface="Arial"/>
            </a:endParaRPr>
          </a:p>
          <a:p>
            <a:pPr marL="355600" marR="402590" indent="-343535" algn="just">
              <a:lnSpc>
                <a:spcPct val="100000"/>
              </a:lnSpc>
              <a:spcBef>
                <a:spcPts val="625"/>
              </a:spcBef>
              <a:buChar char="•"/>
              <a:tabLst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If a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subacute</a:t>
            </a:r>
            <a:r>
              <a:rPr sz="2600" dirty="0">
                <a:latin typeface="Arial"/>
                <a:cs typeface="Arial"/>
              </a:rPr>
              <a:t> presentation (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weeks</a:t>
            </a:r>
            <a:r>
              <a:rPr sz="2600" dirty="0">
                <a:latin typeface="Arial"/>
                <a:cs typeface="Arial"/>
              </a:rPr>
              <a:t>), native valve,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treat for Staph. aureus, Strep. viridians, HACEK,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Enterococcus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until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culture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results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available.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3085" y="515238"/>
            <a:ext cx="39585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Treatment</a:t>
            </a:r>
            <a:r>
              <a:rPr spc="-50" dirty="0"/>
              <a:t> </a:t>
            </a:r>
            <a:r>
              <a:rPr spc="-5" dirty="0"/>
              <a:t>guides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19530"/>
            <a:ext cx="7497445" cy="2879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-5" dirty="0">
                <a:latin typeface="Arial"/>
                <a:cs typeface="Arial"/>
              </a:rPr>
              <a:t>If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prosthetic valve </a:t>
            </a:r>
            <a:r>
              <a:rPr sz="2600" dirty="0">
                <a:latin typeface="Arial"/>
                <a:cs typeface="Arial"/>
              </a:rPr>
              <a:t>and 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&lt;1yr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has passed since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placement, treat for Staph., Enterococcus, and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aerobic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Gram-negative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bacilli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until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culture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results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available.</a:t>
            </a:r>
            <a:endParaRPr sz="2600">
              <a:latin typeface="Arial"/>
              <a:cs typeface="Arial"/>
            </a:endParaRPr>
          </a:p>
          <a:p>
            <a:pPr marL="355600" marR="80645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-5" dirty="0">
                <a:latin typeface="Arial"/>
                <a:cs typeface="Arial"/>
              </a:rPr>
              <a:t>If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prosthetic valve </a:t>
            </a:r>
            <a:r>
              <a:rPr sz="2600" dirty="0">
                <a:latin typeface="Arial"/>
                <a:cs typeface="Arial"/>
              </a:rPr>
              <a:t>and 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&gt;1yr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has passed since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placement,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treat for Staph., Strep.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Viridians,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Enterococcus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until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culture results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available.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1626" y="515238"/>
            <a:ext cx="44583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Gram positive</a:t>
            </a:r>
            <a:r>
              <a:rPr spc="-20" dirty="0"/>
              <a:t> </a:t>
            </a:r>
            <a:r>
              <a:rPr spc="-5" dirty="0"/>
              <a:t>cocci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85028" y="5817819"/>
            <a:ext cx="2933700" cy="639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7615" algn="l"/>
              </a:tabLst>
            </a:pPr>
            <a:r>
              <a:rPr sz="2000" dirty="0">
                <a:latin typeface="Arial"/>
                <a:cs typeface="Arial"/>
              </a:rPr>
              <a:t>In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ain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.	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treptoc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ccus.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sz="1000" spc="-5" dirty="0">
                <a:latin typeface="Arial"/>
                <a:cs typeface="Arial"/>
              </a:rPr>
              <a:t>Color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plate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2</a:t>
            </a:r>
            <a:r>
              <a:rPr sz="1000" spc="254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Accessed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07/01/2010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9200" y="2057400"/>
            <a:ext cx="3523488" cy="3429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2057400"/>
            <a:ext cx="4267200" cy="344881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55142" y="5817819"/>
            <a:ext cx="3244850" cy="639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7950" algn="l"/>
              </a:tabLst>
            </a:pPr>
            <a:r>
              <a:rPr sz="2000" dirty="0">
                <a:latin typeface="Arial"/>
                <a:cs typeface="Arial"/>
              </a:rPr>
              <a:t>In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cluste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s.	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taphy</a:t>
            </a:r>
            <a:r>
              <a:rPr sz="2000" spc="-10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s.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sz="1000" spc="-5" dirty="0">
                <a:latin typeface="Arial"/>
                <a:cs typeface="Arial"/>
              </a:rPr>
              <a:t>Color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plate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1</a:t>
            </a:r>
            <a:r>
              <a:rPr sz="1000" spc="254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Accessed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07/01/2010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2080" y="515238"/>
            <a:ext cx="47980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Gram-negative</a:t>
            </a:r>
            <a:r>
              <a:rPr spc="5" dirty="0"/>
              <a:t> </a:t>
            </a:r>
            <a:r>
              <a:rPr spc="-5" dirty="0"/>
              <a:t>bacilli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600200"/>
            <a:ext cx="4287012" cy="437235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947028" y="1473453"/>
            <a:ext cx="2404110" cy="19805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Arrow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points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gram-negative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rod.</a:t>
            </a:r>
            <a:endParaRPr sz="2000">
              <a:latin typeface="Arial"/>
              <a:cs typeface="Arial"/>
            </a:endParaRPr>
          </a:p>
          <a:p>
            <a:pPr marL="12700" marR="5080" indent="42545">
              <a:lnSpc>
                <a:spcPct val="100000"/>
              </a:lnSpc>
              <a:spcBef>
                <a:spcPts val="1460"/>
              </a:spcBef>
            </a:pPr>
            <a:r>
              <a:rPr sz="1200" spc="-5" dirty="0">
                <a:latin typeface="Arial"/>
                <a:cs typeface="Arial"/>
              </a:rPr>
              <a:t>Provider: </a:t>
            </a:r>
            <a:r>
              <a:rPr sz="1200" dirty="0">
                <a:latin typeface="Arial"/>
                <a:cs typeface="Arial"/>
              </a:rPr>
              <a:t>Professor </a:t>
            </a:r>
            <a:r>
              <a:rPr sz="1200" spc="-5" dirty="0">
                <a:latin typeface="Arial"/>
                <a:cs typeface="Arial"/>
              </a:rPr>
              <a:t>Shirley Lowe,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University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California, San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Francisco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School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5" dirty="0">
                <a:latin typeface="Arial"/>
                <a:cs typeface="Arial"/>
              </a:rPr>
              <a:t> Medicine.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With </a:t>
            </a:r>
            <a:r>
              <a:rPr sz="1200" spc="-3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permission.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Color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plate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8</a:t>
            </a:r>
            <a:r>
              <a:rPr sz="1000" spc="5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Accessed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08/01/2010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2997" y="515238"/>
            <a:ext cx="23196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5" dirty="0"/>
              <a:t>T</a:t>
            </a:r>
            <a:r>
              <a:rPr spc="-5" dirty="0"/>
              <a:t>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97990"/>
            <a:ext cx="7812405" cy="4623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7305" indent="-343535">
              <a:lnSpc>
                <a:spcPct val="1201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Native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valve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endocarditis</a:t>
            </a:r>
            <a:r>
              <a:rPr sz="26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(Strep. viridians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 Strep.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Bovis)</a:t>
            </a:r>
            <a:endParaRPr sz="2600">
              <a:latin typeface="Arial"/>
              <a:cs typeface="Arial"/>
            </a:endParaRPr>
          </a:p>
          <a:p>
            <a:pPr marL="724535" indent="-712470">
              <a:lnSpc>
                <a:spcPct val="100000"/>
              </a:lnSpc>
              <a:spcBef>
                <a:spcPts val="1250"/>
              </a:spcBef>
              <a:buChar char="•"/>
              <a:tabLst>
                <a:tab pos="724535" algn="l"/>
                <a:tab pos="725170" algn="l"/>
              </a:tabLst>
            </a:pPr>
            <a:r>
              <a:rPr sz="2600" dirty="0">
                <a:latin typeface="Arial"/>
                <a:cs typeface="Arial"/>
              </a:rPr>
              <a:t>4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weeks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therapy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minimum</a:t>
            </a:r>
            <a:endParaRPr sz="2600">
              <a:latin typeface="Arial"/>
              <a:cs typeface="Arial"/>
            </a:endParaRPr>
          </a:p>
          <a:p>
            <a:pPr marL="1184910" indent="-1172210">
              <a:lnSpc>
                <a:spcPct val="100000"/>
              </a:lnSpc>
              <a:spcBef>
                <a:spcPts val="1250"/>
              </a:spcBef>
              <a:buChar char="•"/>
              <a:tabLst>
                <a:tab pos="1184275" algn="l"/>
                <a:tab pos="1184910" algn="l"/>
              </a:tabLst>
            </a:pPr>
            <a:r>
              <a:rPr sz="2600" dirty="0">
                <a:latin typeface="Arial"/>
                <a:cs typeface="Arial"/>
              </a:rPr>
              <a:t>Penicillin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G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or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Ceftriaxone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2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If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rapidly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resolving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 no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renal disease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present,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gentamicin may be added and 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duration of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therapy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may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 shortened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 2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weeks.</a:t>
            </a:r>
            <a:endParaRPr sz="2600">
              <a:latin typeface="Arial"/>
              <a:cs typeface="Arial"/>
            </a:endParaRPr>
          </a:p>
          <a:p>
            <a:pPr marL="355600" marR="488950" indent="-343535">
              <a:lnSpc>
                <a:spcPct val="12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-20" dirty="0">
                <a:latin typeface="Arial"/>
                <a:cs typeface="Arial"/>
              </a:rPr>
              <a:t>Vancomycin </a:t>
            </a:r>
            <a:r>
              <a:rPr sz="2600" dirty="0">
                <a:latin typeface="Arial"/>
                <a:cs typeface="Arial"/>
              </a:rPr>
              <a:t>is substituted </a:t>
            </a:r>
            <a:r>
              <a:rPr sz="2600" spc="-5" dirty="0">
                <a:latin typeface="Arial"/>
                <a:cs typeface="Arial"/>
              </a:rPr>
              <a:t>for </a:t>
            </a:r>
            <a:r>
              <a:rPr sz="2600" dirty="0">
                <a:latin typeface="Arial"/>
                <a:cs typeface="Arial"/>
              </a:rPr>
              <a:t>those who cannot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tolerate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penicillin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 ceftriaxone.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2997" y="339598"/>
            <a:ext cx="23196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5" dirty="0"/>
              <a:t>T</a:t>
            </a:r>
            <a:r>
              <a:rPr spc="-5" dirty="0"/>
              <a:t>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356840"/>
            <a:ext cx="141605" cy="240347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167130"/>
            <a:ext cx="7864475" cy="4861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95020" indent="-343535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Native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valve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endocarditis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Methicillin</a:t>
            </a:r>
            <a:r>
              <a:rPr sz="26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sensitive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Staph. Aureus) is best treated with a β-lactam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antibiotic.</a:t>
            </a:r>
            <a:endParaRPr sz="2600">
              <a:latin typeface="Arial"/>
              <a:cs typeface="Arial"/>
            </a:endParaRPr>
          </a:p>
          <a:p>
            <a:pPr marL="815975" algn="just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Six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weeks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therapy</a:t>
            </a:r>
            <a:endParaRPr sz="2600">
              <a:latin typeface="Arial"/>
              <a:cs typeface="Arial"/>
            </a:endParaRPr>
          </a:p>
          <a:p>
            <a:pPr marL="1184910" marR="2005330" indent="-368935" algn="just">
              <a:lnSpc>
                <a:spcPts val="3750"/>
              </a:lnSpc>
              <a:spcBef>
                <a:spcPts val="225"/>
              </a:spcBef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Nafcillin</a:t>
            </a:r>
            <a:r>
              <a:rPr sz="26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preferred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 cefazolin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if: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Brain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abscess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present</a:t>
            </a:r>
            <a:endParaRPr sz="2600">
              <a:latin typeface="Arial"/>
              <a:cs typeface="Arial"/>
            </a:endParaRPr>
          </a:p>
          <a:p>
            <a:pPr marL="1184910" algn="just">
              <a:lnSpc>
                <a:spcPct val="100000"/>
              </a:lnSpc>
              <a:spcBef>
                <a:spcPts val="390"/>
              </a:spcBef>
            </a:pPr>
            <a:r>
              <a:rPr sz="2600" dirty="0">
                <a:latin typeface="Arial"/>
                <a:cs typeface="Arial"/>
              </a:rPr>
              <a:t>Complicated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right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sided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endocarditis.</a:t>
            </a:r>
            <a:endParaRPr sz="2600">
              <a:latin typeface="Arial"/>
              <a:cs typeface="Arial"/>
            </a:endParaRPr>
          </a:p>
          <a:p>
            <a:pPr marL="355600" marR="823594" indent="459740" algn="just">
              <a:lnSpc>
                <a:spcPct val="100000"/>
              </a:lnSpc>
              <a:spcBef>
                <a:spcPts val="620"/>
              </a:spcBef>
            </a:pPr>
            <a:r>
              <a:rPr sz="2600" dirty="0">
                <a:latin typeface="Arial"/>
                <a:cs typeface="Arial"/>
              </a:rPr>
              <a:t>Cefazolin is acceptable for </a:t>
            </a:r>
            <a:r>
              <a:rPr sz="2600" spc="-5" dirty="0">
                <a:latin typeface="Arial"/>
                <a:cs typeface="Arial"/>
              </a:rPr>
              <a:t>those </a:t>
            </a:r>
            <a:r>
              <a:rPr sz="2600" dirty="0">
                <a:latin typeface="Arial"/>
                <a:cs typeface="Arial"/>
              </a:rPr>
              <a:t>with </a:t>
            </a:r>
            <a:r>
              <a:rPr sz="2600" spc="5" dirty="0">
                <a:latin typeface="Arial"/>
                <a:cs typeface="Arial"/>
              </a:rPr>
              <a:t>non-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anaphylactoid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reactions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 penicillin.</a:t>
            </a:r>
            <a:endParaRPr sz="2600">
              <a:latin typeface="Arial"/>
              <a:cs typeface="Arial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630"/>
              </a:spcBef>
              <a:buChar char="•"/>
              <a:tabLst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Neither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rifampin nor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clindamycin</a:t>
            </a:r>
            <a:r>
              <a:rPr sz="2600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should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 used as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associated</a:t>
            </a:r>
            <a:r>
              <a:rPr sz="26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with higher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levels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relapse.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2997" y="515238"/>
            <a:ext cx="23196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5" dirty="0"/>
              <a:t>T</a:t>
            </a:r>
            <a:r>
              <a:rPr spc="-5" dirty="0"/>
              <a:t>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2003"/>
            <a:ext cx="7959725" cy="258762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Methicillin</a:t>
            </a:r>
            <a:r>
              <a:rPr sz="2400" u="sng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resistant</a:t>
            </a:r>
            <a:r>
              <a:rPr sz="240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Staph.</a:t>
            </a:r>
            <a:r>
              <a:rPr sz="2400" u="sng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aureus</a:t>
            </a:r>
            <a:r>
              <a:rPr sz="2400" u="sng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left</a:t>
            </a:r>
            <a:r>
              <a:rPr sz="240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sided</a:t>
            </a:r>
            <a:r>
              <a:rPr sz="2400" u="sng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endocarditis</a:t>
            </a:r>
            <a:endParaRPr sz="2400">
              <a:latin typeface="Arial"/>
              <a:cs typeface="Arial"/>
            </a:endParaRPr>
          </a:p>
          <a:p>
            <a:pPr marL="524510" indent="-512445">
              <a:lnSpc>
                <a:spcPct val="100000"/>
              </a:lnSpc>
              <a:spcBef>
                <a:spcPts val="580"/>
              </a:spcBef>
              <a:buChar char="•"/>
              <a:tabLst>
                <a:tab pos="524510" algn="l"/>
                <a:tab pos="525145" algn="l"/>
              </a:tabLst>
            </a:pPr>
            <a:r>
              <a:rPr sz="2400" spc="-5" dirty="0">
                <a:latin typeface="Arial"/>
                <a:cs typeface="Arial"/>
              </a:rPr>
              <a:t>6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weeks therapy</a:t>
            </a:r>
            <a:endParaRPr sz="2400">
              <a:latin typeface="Arial"/>
              <a:cs typeface="Arial"/>
            </a:endParaRPr>
          </a:p>
          <a:p>
            <a:pPr marL="775970" indent="-763905">
              <a:lnSpc>
                <a:spcPct val="100000"/>
              </a:lnSpc>
              <a:spcBef>
                <a:spcPts val="575"/>
              </a:spcBef>
              <a:buChar char="•"/>
              <a:tabLst>
                <a:tab pos="775970" algn="l"/>
                <a:tab pos="776605" algn="l"/>
              </a:tabLst>
            </a:pPr>
            <a:r>
              <a:rPr sz="2400" spc="-20" dirty="0">
                <a:latin typeface="Arial"/>
                <a:cs typeface="Arial"/>
              </a:rPr>
              <a:t>Vancomycin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with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daptomycin</a:t>
            </a:r>
            <a:endParaRPr sz="2400">
              <a:latin typeface="Arial"/>
              <a:cs typeface="Arial"/>
            </a:endParaRPr>
          </a:p>
          <a:p>
            <a:pPr marL="775970" indent="-763905">
              <a:lnSpc>
                <a:spcPct val="100000"/>
              </a:lnSpc>
              <a:spcBef>
                <a:spcPts val="575"/>
              </a:spcBef>
              <a:buChar char="•"/>
              <a:tabLst>
                <a:tab pos="775970" algn="l"/>
                <a:tab pos="776605" algn="l"/>
              </a:tabLst>
            </a:pPr>
            <a:r>
              <a:rPr sz="2400" dirty="0">
                <a:latin typeface="Arial"/>
                <a:cs typeface="Arial"/>
              </a:rPr>
              <a:t>OR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daptomycin</a:t>
            </a:r>
            <a:endParaRPr sz="2400">
              <a:latin typeface="Arial"/>
              <a:cs typeface="Arial"/>
            </a:endParaRPr>
          </a:p>
          <a:p>
            <a:pPr marL="355600" marR="50800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Surgical</a:t>
            </a:r>
            <a:r>
              <a:rPr sz="2400" u="sng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intervention</a:t>
            </a:r>
            <a:r>
              <a:rPr sz="2400" u="sng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</a:t>
            </a:r>
            <a:r>
              <a:rPr sz="24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generally</a:t>
            </a:r>
            <a:r>
              <a:rPr sz="2400" u="sng" spc="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avoided</a:t>
            </a:r>
            <a:r>
              <a:rPr sz="2400" u="sng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 cases</a:t>
            </a:r>
            <a:r>
              <a:rPr sz="24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intravenous</a:t>
            </a:r>
            <a:r>
              <a:rPr sz="240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drug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use.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1635" marR="5080" indent="-184785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Change</a:t>
            </a:r>
            <a:r>
              <a:rPr spc="5" dirty="0"/>
              <a:t> </a:t>
            </a:r>
            <a:r>
              <a:rPr spc="-5" dirty="0"/>
              <a:t>in</a:t>
            </a:r>
            <a:r>
              <a:rPr dirty="0"/>
              <a:t> </a:t>
            </a:r>
            <a:r>
              <a:rPr spc="-5" dirty="0"/>
              <a:t>position</a:t>
            </a:r>
            <a:r>
              <a:rPr spc="-20" dirty="0"/>
              <a:t> </a:t>
            </a:r>
            <a:r>
              <a:rPr spc="-10" dirty="0"/>
              <a:t>affects </a:t>
            </a:r>
            <a:r>
              <a:rPr spc="-1095" dirty="0"/>
              <a:t> </a:t>
            </a:r>
            <a:r>
              <a:rPr spc="-5" dirty="0"/>
              <a:t>dynamics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3676" y="2059304"/>
            <a:ext cx="7858125" cy="3171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41668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With</a:t>
            </a:r>
            <a:r>
              <a:rPr sz="2400" spc="-5" dirty="0">
                <a:latin typeface="Arial"/>
                <a:cs typeface="Arial"/>
              </a:rPr>
              <a:t> a </a:t>
            </a:r>
            <a:r>
              <a:rPr sz="24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Valsalva</a:t>
            </a:r>
            <a:r>
              <a:rPr sz="2400" u="sng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maneuver</a:t>
            </a:r>
            <a:r>
              <a:rPr sz="2400" spc="-15" dirty="0">
                <a:latin typeface="Arial"/>
                <a:cs typeface="Arial"/>
              </a:rPr>
              <a:t>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there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is</a:t>
            </a:r>
            <a:r>
              <a:rPr sz="2400" spc="-5" dirty="0">
                <a:latin typeface="Arial"/>
                <a:cs typeface="Arial"/>
              </a:rPr>
              <a:t> increased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intrathoracic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pressure.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This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also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causes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increased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vascular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resistance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left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side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heart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pulmonary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venous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system.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This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reduces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intraluminal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pressure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 the</a:t>
            </a:r>
            <a:r>
              <a:rPr sz="2400" spc="-5" dirty="0">
                <a:latin typeface="Arial"/>
                <a:cs typeface="Arial"/>
              </a:rPr>
              <a:t> pulmonary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vessels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reduces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left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ventricular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filling</a:t>
            </a:r>
            <a:endParaRPr sz="2400">
              <a:latin typeface="Arial"/>
              <a:cs typeface="Arial"/>
            </a:endParaRPr>
          </a:p>
          <a:p>
            <a:pPr marL="355600" marR="249554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Decreased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right-sided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preload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causes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decreased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left-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sided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preload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2997" y="515238"/>
            <a:ext cx="23196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5" dirty="0"/>
              <a:t>T</a:t>
            </a:r>
            <a:r>
              <a:rPr spc="-5" dirty="0"/>
              <a:t>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494377"/>
            <a:ext cx="141605" cy="192722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700225"/>
            <a:ext cx="7886700" cy="3117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08712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 the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presence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prosthetic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valves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other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prosthetic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material</a:t>
            </a:r>
            <a:endParaRPr sz="2600">
              <a:latin typeface="Arial"/>
              <a:cs typeface="Arial"/>
            </a:endParaRPr>
          </a:p>
          <a:p>
            <a:pPr marL="1275715" marR="2853055" indent="-460375">
              <a:lnSpc>
                <a:spcPct val="120000"/>
              </a:lnSpc>
              <a:spcBef>
                <a:spcPts val="5"/>
              </a:spcBef>
              <a:tabLst>
                <a:tab pos="3203575" algn="l"/>
              </a:tabLst>
            </a:pPr>
            <a:r>
              <a:rPr sz="2600" dirty="0">
                <a:latin typeface="Arial"/>
                <a:cs typeface="Arial"/>
              </a:rPr>
              <a:t>6 weeks of therapy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vancomycin	and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rifampin</a:t>
            </a:r>
            <a:endParaRPr sz="2600">
              <a:latin typeface="Arial"/>
              <a:cs typeface="Arial"/>
            </a:endParaRPr>
          </a:p>
          <a:p>
            <a:pPr marL="1551940" marR="5080" indent="-276225">
              <a:lnSpc>
                <a:spcPct val="120000"/>
              </a:lnSpc>
            </a:pPr>
            <a:r>
              <a:rPr sz="2600" dirty="0">
                <a:latin typeface="Arial"/>
                <a:cs typeface="Arial"/>
              </a:rPr>
              <a:t>with gentamycin limited to the </a:t>
            </a:r>
            <a:r>
              <a:rPr sz="2600" spc="-5" dirty="0">
                <a:latin typeface="Arial"/>
                <a:cs typeface="Arial"/>
              </a:rPr>
              <a:t>first </a:t>
            </a:r>
            <a:r>
              <a:rPr sz="2600" dirty="0">
                <a:latin typeface="Arial"/>
                <a:cs typeface="Arial"/>
              </a:rPr>
              <a:t>two weeks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Effective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for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coagulase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negative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Staph. as</a:t>
            </a:r>
            <a:endParaRPr sz="2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well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Staph.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Aureus.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2997" y="515238"/>
            <a:ext cx="23196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5" dirty="0"/>
              <a:t>T</a:t>
            </a:r>
            <a:r>
              <a:rPr spc="-5" dirty="0"/>
              <a:t>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18742"/>
            <a:ext cx="7589520" cy="3672204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35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E. fecails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generally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enterococcus</a:t>
            </a:r>
            <a:r>
              <a:rPr sz="26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isolated.</a:t>
            </a:r>
            <a:endParaRPr sz="2600">
              <a:latin typeface="Arial"/>
              <a:cs typeface="Arial"/>
            </a:endParaRPr>
          </a:p>
          <a:p>
            <a:pPr marL="631190" indent="-619125">
              <a:lnSpc>
                <a:spcPct val="100000"/>
              </a:lnSpc>
              <a:spcBef>
                <a:spcPts val="1250"/>
              </a:spcBef>
              <a:buChar char="•"/>
              <a:tabLst>
                <a:tab pos="631190" algn="l"/>
                <a:tab pos="631825" algn="l"/>
              </a:tabLst>
            </a:pPr>
            <a:r>
              <a:rPr sz="2600" dirty="0">
                <a:latin typeface="Arial"/>
                <a:cs typeface="Arial"/>
              </a:rPr>
              <a:t>Frequently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 resistant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aminoglycosides.</a:t>
            </a:r>
            <a:endParaRPr sz="2600">
              <a:latin typeface="Arial"/>
              <a:cs typeface="Arial"/>
            </a:endParaRPr>
          </a:p>
          <a:p>
            <a:pPr marL="355600" marR="799465" indent="-343535">
              <a:lnSpc>
                <a:spcPct val="120000"/>
              </a:lnSpc>
              <a:spcBef>
                <a:spcPts val="620"/>
              </a:spcBef>
              <a:buFont typeface="Arial"/>
              <a:buChar char="•"/>
              <a:tabLst>
                <a:tab pos="631190" algn="l"/>
                <a:tab pos="631825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Ceftriaxone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ampicillin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for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six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weeks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effective </a:t>
            </a:r>
            <a:r>
              <a:rPr sz="2600" spc="-25" dirty="0">
                <a:latin typeface="Arial"/>
                <a:cs typeface="Arial"/>
              </a:rPr>
              <a:t>therapy.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20000"/>
              </a:lnSpc>
              <a:spcBef>
                <a:spcPts val="63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Ceftriaxone therapy for 4 weeks is </a:t>
            </a:r>
            <a:r>
              <a:rPr sz="2600" spc="-5" dirty="0">
                <a:latin typeface="Arial"/>
                <a:cs typeface="Arial"/>
              </a:rPr>
              <a:t>effective </a:t>
            </a:r>
            <a:r>
              <a:rPr sz="2600" dirty="0">
                <a:latin typeface="Arial"/>
                <a:cs typeface="Arial"/>
              </a:rPr>
              <a:t>for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treating HACEK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organisms;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6 weeks,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if prosthetic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2997" y="515238"/>
            <a:ext cx="23196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5" dirty="0"/>
              <a:t>T</a:t>
            </a:r>
            <a:r>
              <a:rPr spc="-5" dirty="0"/>
              <a:t>reatment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35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/>
              <a:t>Non-HACEK</a:t>
            </a:r>
            <a:r>
              <a:rPr spc="-45" dirty="0"/>
              <a:t> </a:t>
            </a:r>
            <a:r>
              <a:rPr dirty="0"/>
              <a:t>Gram-negative</a:t>
            </a:r>
            <a:r>
              <a:rPr spc="-35" dirty="0"/>
              <a:t> </a:t>
            </a:r>
            <a:r>
              <a:rPr dirty="0"/>
              <a:t>bacilli</a:t>
            </a:r>
          </a:p>
          <a:p>
            <a:pPr marL="724535" indent="-712470">
              <a:lnSpc>
                <a:spcPct val="100000"/>
              </a:lnSpc>
              <a:spcBef>
                <a:spcPts val="1250"/>
              </a:spcBef>
              <a:buChar char="•"/>
              <a:tabLst>
                <a:tab pos="724535" algn="l"/>
                <a:tab pos="725170" algn="l"/>
              </a:tabLst>
            </a:pPr>
            <a:r>
              <a:rPr u="none" dirty="0"/>
              <a:t>6</a:t>
            </a:r>
            <a:r>
              <a:rPr u="none" spc="-20" dirty="0"/>
              <a:t> </a:t>
            </a:r>
            <a:r>
              <a:rPr u="none" dirty="0"/>
              <a:t>weeks</a:t>
            </a:r>
            <a:r>
              <a:rPr u="none" spc="-40" dirty="0"/>
              <a:t> </a:t>
            </a:r>
            <a:r>
              <a:rPr u="none" dirty="0"/>
              <a:t>treatment</a:t>
            </a:r>
          </a:p>
          <a:p>
            <a:pPr marL="907415" indent="-895350">
              <a:lnSpc>
                <a:spcPct val="100000"/>
              </a:lnSpc>
              <a:spcBef>
                <a:spcPts val="1250"/>
              </a:spcBef>
              <a:buChar char="•"/>
              <a:tabLst>
                <a:tab pos="907415" algn="l"/>
                <a:tab pos="908050" algn="l"/>
              </a:tabLst>
            </a:pPr>
            <a:r>
              <a:rPr u="none" dirty="0"/>
              <a:t>β-lactam</a:t>
            </a:r>
            <a:r>
              <a:rPr u="none" spc="-20" dirty="0"/>
              <a:t> </a:t>
            </a:r>
            <a:r>
              <a:rPr u="none" dirty="0"/>
              <a:t>antibiotic</a:t>
            </a:r>
            <a:r>
              <a:rPr u="none" spc="-5" dirty="0"/>
              <a:t> </a:t>
            </a:r>
            <a:r>
              <a:rPr u="none" dirty="0"/>
              <a:t>and an aminoglycoside</a:t>
            </a:r>
          </a:p>
          <a:p>
            <a:pPr marL="907415" indent="-895350">
              <a:lnSpc>
                <a:spcPct val="100000"/>
              </a:lnSpc>
              <a:spcBef>
                <a:spcPts val="1245"/>
              </a:spcBef>
              <a:buChar char="•"/>
              <a:tabLst>
                <a:tab pos="907415" algn="l"/>
                <a:tab pos="908050" algn="l"/>
              </a:tabLst>
            </a:pPr>
            <a:r>
              <a:rPr u="none" dirty="0"/>
              <a:t>OR</a:t>
            </a:r>
            <a:r>
              <a:rPr u="none" spc="-30" dirty="0"/>
              <a:t> </a:t>
            </a:r>
            <a:r>
              <a:rPr u="none" dirty="0"/>
              <a:t>fluoroquinolone</a:t>
            </a:r>
          </a:p>
          <a:p>
            <a:pPr marL="447040" indent="-434975">
              <a:lnSpc>
                <a:spcPct val="100000"/>
              </a:lnSpc>
              <a:spcBef>
                <a:spcPts val="1250"/>
              </a:spcBef>
              <a:buChar char="•"/>
              <a:tabLst>
                <a:tab pos="447040" algn="l"/>
                <a:tab pos="447675" algn="l"/>
              </a:tabLst>
            </a:pPr>
            <a:r>
              <a:rPr dirty="0"/>
              <a:t>Surgical</a:t>
            </a:r>
            <a:r>
              <a:rPr spc="-25" dirty="0"/>
              <a:t> </a:t>
            </a:r>
            <a:r>
              <a:rPr dirty="0"/>
              <a:t>removal</a:t>
            </a:r>
            <a:r>
              <a:rPr spc="-30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the</a:t>
            </a:r>
            <a:r>
              <a:rPr spc="10" dirty="0"/>
              <a:t> </a:t>
            </a:r>
            <a:r>
              <a:rPr dirty="0"/>
              <a:t>valve</a:t>
            </a:r>
            <a:r>
              <a:rPr spc="-25" dirty="0"/>
              <a:t> </a:t>
            </a:r>
            <a:r>
              <a:rPr dirty="0"/>
              <a:t>is often</a:t>
            </a:r>
            <a:r>
              <a:rPr spc="10" dirty="0"/>
              <a:t> </a:t>
            </a:r>
            <a:r>
              <a:rPr dirty="0"/>
              <a:t>required.</a:t>
            </a:r>
          </a:p>
        </p:txBody>
      </p:sp>
    </p:spTree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1413" y="515238"/>
            <a:ext cx="796670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Indications</a:t>
            </a:r>
            <a:r>
              <a:rPr spc="15" dirty="0"/>
              <a:t> </a:t>
            </a:r>
            <a:r>
              <a:rPr dirty="0"/>
              <a:t>for</a:t>
            </a:r>
            <a:r>
              <a:rPr spc="30" dirty="0"/>
              <a:t> </a:t>
            </a:r>
            <a:r>
              <a:rPr spc="-5" dirty="0"/>
              <a:t>Surgical</a:t>
            </a:r>
            <a:r>
              <a:rPr spc="30" dirty="0"/>
              <a:t> </a:t>
            </a:r>
            <a:r>
              <a:rPr spc="-5" dirty="0"/>
              <a:t>Intervention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71930"/>
            <a:ext cx="7974965" cy="4385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17930" marR="183515" indent="-934719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Arial"/>
                <a:cs typeface="Arial"/>
              </a:rPr>
              <a:t>Fifty percent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infected valves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replaced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both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control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infection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restore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function.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Vegetation</a:t>
            </a:r>
            <a:endParaRPr sz="2600">
              <a:latin typeface="Arial"/>
              <a:cs typeface="Arial"/>
            </a:endParaRPr>
          </a:p>
          <a:p>
            <a:pPr marL="539750" indent="-527685">
              <a:lnSpc>
                <a:spcPct val="100000"/>
              </a:lnSpc>
              <a:spcBef>
                <a:spcPts val="625"/>
              </a:spcBef>
              <a:buChar char="•"/>
              <a:tabLst>
                <a:tab pos="539750" algn="l"/>
                <a:tab pos="540385" algn="l"/>
              </a:tabLst>
            </a:pPr>
            <a:r>
              <a:rPr sz="2600" dirty="0">
                <a:latin typeface="Arial"/>
                <a:cs typeface="Arial"/>
              </a:rPr>
              <a:t>Persistent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vegetation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after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systemic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embolization</a:t>
            </a:r>
            <a:endParaRPr sz="2600">
              <a:latin typeface="Arial"/>
              <a:cs typeface="Arial"/>
            </a:endParaRPr>
          </a:p>
          <a:p>
            <a:pPr marL="355600" marR="334010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521334" algn="l"/>
                <a:tab pos="522605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Anterior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mitral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leaflet vegetation, particularly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size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&gt;10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mm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539750" algn="l"/>
                <a:tab pos="540385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≥1 Embolic events during </a:t>
            </a:r>
            <a:r>
              <a:rPr sz="2600" spc="-5" dirty="0">
                <a:latin typeface="Arial"/>
                <a:cs typeface="Arial"/>
              </a:rPr>
              <a:t>first </a:t>
            </a:r>
            <a:r>
              <a:rPr sz="2600" dirty="0">
                <a:latin typeface="Arial"/>
                <a:cs typeface="Arial"/>
              </a:rPr>
              <a:t>2 </a:t>
            </a:r>
            <a:r>
              <a:rPr sz="2600" spc="-5" dirty="0">
                <a:latin typeface="Arial"/>
                <a:cs typeface="Arial"/>
              </a:rPr>
              <a:t>wk of </a:t>
            </a:r>
            <a:r>
              <a:rPr sz="2600" dirty="0">
                <a:latin typeface="Arial"/>
                <a:cs typeface="Arial"/>
              </a:rPr>
              <a:t>antimicrobial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therapy</a:t>
            </a:r>
            <a:endParaRPr sz="2600">
              <a:latin typeface="Arial"/>
              <a:cs typeface="Arial"/>
            </a:endParaRPr>
          </a:p>
          <a:p>
            <a:pPr marL="355600" marR="588645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539750" algn="l"/>
                <a:tab pos="540385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Increase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vegetation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size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despite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appropriate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antimicrobial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therapy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8106" y="515238"/>
            <a:ext cx="78447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Indications </a:t>
            </a:r>
            <a:r>
              <a:rPr dirty="0"/>
              <a:t>for</a:t>
            </a:r>
            <a:r>
              <a:rPr spc="10" dirty="0"/>
              <a:t> </a:t>
            </a:r>
            <a:r>
              <a:rPr spc="-5" dirty="0"/>
              <a:t>surgical</a:t>
            </a:r>
            <a:r>
              <a:rPr spc="10" dirty="0"/>
              <a:t> </a:t>
            </a:r>
            <a:r>
              <a:rPr spc="-5" dirty="0"/>
              <a:t>intervention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16710"/>
            <a:ext cx="7360920" cy="509905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Valvular</a:t>
            </a:r>
            <a:r>
              <a:rPr sz="2600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dysfunction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521334" algn="l"/>
                <a:tab pos="522605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Acute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aortic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mitral</a:t>
            </a:r>
            <a:r>
              <a:rPr sz="2600" spc="-5" dirty="0">
                <a:latin typeface="Arial"/>
                <a:cs typeface="Arial"/>
              </a:rPr>
              <a:t> insufficiency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signs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ventricular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failure</a:t>
            </a:r>
            <a:endParaRPr sz="2600">
              <a:latin typeface="Arial"/>
              <a:cs typeface="Arial"/>
            </a:endParaRPr>
          </a:p>
          <a:p>
            <a:pPr marL="539750" indent="-527685">
              <a:lnSpc>
                <a:spcPct val="100000"/>
              </a:lnSpc>
              <a:spcBef>
                <a:spcPts val="625"/>
              </a:spcBef>
              <a:buChar char="•"/>
              <a:tabLst>
                <a:tab pos="539750" algn="l"/>
                <a:tab pos="540385" algn="l"/>
              </a:tabLst>
            </a:pPr>
            <a:r>
              <a:rPr sz="2600" dirty="0">
                <a:latin typeface="Arial"/>
                <a:cs typeface="Arial"/>
              </a:rPr>
              <a:t>Heart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failure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unresponsive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 medical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therapy</a:t>
            </a:r>
            <a:endParaRPr sz="2600">
              <a:latin typeface="Arial"/>
              <a:cs typeface="Arial"/>
            </a:endParaRPr>
          </a:p>
          <a:p>
            <a:pPr marL="539750" indent="-527685">
              <a:lnSpc>
                <a:spcPct val="100000"/>
              </a:lnSpc>
              <a:spcBef>
                <a:spcPts val="625"/>
              </a:spcBef>
              <a:buChar char="•"/>
              <a:tabLst>
                <a:tab pos="539750" algn="l"/>
                <a:tab pos="540385" algn="l"/>
              </a:tabLst>
            </a:pPr>
            <a:r>
              <a:rPr sz="2600" spc="-40" dirty="0">
                <a:latin typeface="Arial"/>
                <a:cs typeface="Arial"/>
              </a:rPr>
              <a:t>Valve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perforation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rupture</a:t>
            </a:r>
            <a:endParaRPr sz="2600">
              <a:latin typeface="Arial"/>
              <a:cs typeface="Arial"/>
            </a:endParaRPr>
          </a:p>
          <a:p>
            <a:pPr marL="539750" indent="-527685">
              <a:lnSpc>
                <a:spcPct val="100000"/>
              </a:lnSpc>
              <a:spcBef>
                <a:spcPts val="625"/>
              </a:spcBef>
              <a:buChar char="•"/>
              <a:tabLst>
                <a:tab pos="539750" algn="l"/>
                <a:tab pos="540385" algn="l"/>
              </a:tabLst>
            </a:pPr>
            <a:r>
              <a:rPr sz="2600" dirty="0">
                <a:latin typeface="Arial"/>
                <a:cs typeface="Arial"/>
              </a:rPr>
              <a:t>Perivalvular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extension</a:t>
            </a:r>
            <a:endParaRPr sz="2600">
              <a:latin typeface="Arial"/>
              <a:cs typeface="Arial"/>
            </a:endParaRPr>
          </a:p>
          <a:p>
            <a:pPr marL="539750" indent="-527685">
              <a:lnSpc>
                <a:spcPct val="100000"/>
              </a:lnSpc>
              <a:spcBef>
                <a:spcPts val="625"/>
              </a:spcBef>
              <a:buChar char="•"/>
              <a:tabLst>
                <a:tab pos="539750" algn="l"/>
                <a:tab pos="540385" algn="l"/>
              </a:tabLst>
            </a:pPr>
            <a:r>
              <a:rPr sz="2600" spc="-25" dirty="0">
                <a:latin typeface="Arial"/>
                <a:cs typeface="Arial"/>
              </a:rPr>
              <a:t>Valvular </a:t>
            </a:r>
            <a:r>
              <a:rPr sz="2600" dirty="0">
                <a:latin typeface="Arial"/>
                <a:cs typeface="Arial"/>
              </a:rPr>
              <a:t>dehiscence,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rupture,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 </a:t>
            </a:r>
            <a:r>
              <a:rPr sz="2600" spc="-5" dirty="0">
                <a:latin typeface="Arial"/>
                <a:cs typeface="Arial"/>
              </a:rPr>
              <a:t>fistula</a:t>
            </a:r>
            <a:endParaRPr sz="2600">
              <a:latin typeface="Arial"/>
              <a:cs typeface="Arial"/>
            </a:endParaRPr>
          </a:p>
          <a:p>
            <a:pPr marL="539750" indent="-527685">
              <a:lnSpc>
                <a:spcPct val="100000"/>
              </a:lnSpc>
              <a:spcBef>
                <a:spcPts val="625"/>
              </a:spcBef>
              <a:buChar char="•"/>
              <a:tabLst>
                <a:tab pos="539750" algn="l"/>
                <a:tab pos="540385" algn="l"/>
              </a:tabLst>
            </a:pPr>
            <a:r>
              <a:rPr sz="2600" dirty="0">
                <a:latin typeface="Arial"/>
                <a:cs typeface="Arial"/>
              </a:rPr>
              <a:t>New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heart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block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800">
              <a:latin typeface="Arial"/>
              <a:cs typeface="Arial"/>
            </a:endParaRPr>
          </a:p>
          <a:p>
            <a:pPr marL="355600" marR="12065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Large abscess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extension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abscess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despite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appropriate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antimicrobial</a:t>
            </a:r>
            <a:r>
              <a:rPr sz="26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therapy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4254" y="515238"/>
            <a:ext cx="35540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Monitor</a:t>
            </a:r>
            <a:r>
              <a:rPr spc="-40" dirty="0"/>
              <a:t> </a:t>
            </a:r>
            <a:r>
              <a:rPr spc="-5" dirty="0"/>
              <a:t>therapy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4025"/>
            <a:ext cx="7848600" cy="3514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5781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-45" dirty="0">
                <a:latin typeface="Arial"/>
                <a:cs typeface="Arial"/>
              </a:rPr>
              <a:t>Two </a:t>
            </a:r>
            <a:r>
              <a:rPr sz="2600" dirty="0">
                <a:latin typeface="Arial"/>
                <a:cs typeface="Arial"/>
              </a:rPr>
              <a:t>sets of blood cultures are drawn every </a:t>
            </a:r>
            <a:r>
              <a:rPr sz="2600" spc="5" dirty="0">
                <a:latin typeface="Arial"/>
                <a:cs typeface="Arial"/>
              </a:rPr>
              <a:t>24-48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hours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until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bloodstream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infection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clears.</a:t>
            </a:r>
            <a:endParaRPr sz="2600">
              <a:latin typeface="Arial"/>
              <a:cs typeface="Arial"/>
            </a:endParaRPr>
          </a:p>
          <a:p>
            <a:pPr marL="355600" marR="15367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If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operative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tissue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cultures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are positive,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follow with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 entire course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antibiotic </a:t>
            </a:r>
            <a:r>
              <a:rPr sz="2600" spc="-25" dirty="0">
                <a:latin typeface="Arial"/>
                <a:cs typeface="Arial"/>
              </a:rPr>
              <a:t>therapy.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3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Anticoagulation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problematic.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2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Life-long endocarditis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prophylaxis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before any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minor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surgical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procedure.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Life-long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azole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therapy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if treated fungemia.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09700" marR="5080" indent="-18478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Non-thrombotic</a:t>
            </a:r>
            <a:r>
              <a:rPr spc="10" dirty="0"/>
              <a:t> </a:t>
            </a:r>
            <a:r>
              <a:rPr spc="-5" dirty="0"/>
              <a:t>bacterial </a:t>
            </a:r>
            <a:r>
              <a:rPr spc="-1095" dirty="0"/>
              <a:t> </a:t>
            </a:r>
            <a:r>
              <a:rPr spc="-5" dirty="0"/>
              <a:t>(marantic)</a:t>
            </a:r>
            <a:r>
              <a:rPr spc="20" dirty="0"/>
              <a:t> </a:t>
            </a:r>
            <a:r>
              <a:rPr spc="-5" dirty="0"/>
              <a:t>endocarditis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5030"/>
            <a:ext cx="7982584" cy="486156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55600" indent="-343535" algn="just">
              <a:lnSpc>
                <a:spcPct val="100000"/>
              </a:lnSpc>
              <a:spcBef>
                <a:spcPts val="415"/>
              </a:spcBef>
              <a:buChar char="•"/>
              <a:tabLst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Sterile verrucous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vegetations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(thrombus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cap)</a:t>
            </a:r>
            <a:endParaRPr sz="2600">
              <a:latin typeface="Arial"/>
              <a:cs typeface="Arial"/>
            </a:endParaRPr>
          </a:p>
          <a:p>
            <a:pPr marL="355600" indent="-343535" algn="just">
              <a:lnSpc>
                <a:spcPct val="100000"/>
              </a:lnSpc>
              <a:spcBef>
                <a:spcPts val="315"/>
              </a:spcBef>
              <a:buChar char="•"/>
              <a:tabLst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No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inflammatory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infiltrate</a:t>
            </a:r>
            <a:r>
              <a:rPr sz="2600" dirty="0">
                <a:latin typeface="Arial"/>
                <a:cs typeface="Arial"/>
              </a:rPr>
              <a:t> in tissue</a:t>
            </a:r>
            <a:endParaRPr sz="2600">
              <a:latin typeface="Arial"/>
              <a:cs typeface="Arial"/>
            </a:endParaRPr>
          </a:p>
          <a:p>
            <a:pPr marL="355600" marR="174625" indent="-343535" algn="just">
              <a:lnSpc>
                <a:spcPts val="2810"/>
              </a:lnSpc>
              <a:spcBef>
                <a:spcPts val="665"/>
              </a:spcBef>
              <a:buChar char="•"/>
              <a:tabLst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Frequently occurs concomitantly with deep venous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thromboses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pulmonary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emboli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(hypercoagulable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state)</a:t>
            </a:r>
            <a:endParaRPr sz="2600">
              <a:latin typeface="Arial"/>
              <a:cs typeface="Arial"/>
            </a:endParaRPr>
          </a:p>
          <a:p>
            <a:pPr marL="355600" marR="5080" indent="-343535" algn="just">
              <a:lnSpc>
                <a:spcPts val="2810"/>
              </a:lnSpc>
              <a:spcBef>
                <a:spcPts val="620"/>
              </a:spcBef>
              <a:buChar char="•"/>
              <a:tabLst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Procoagulant 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circulating mucin from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mucinous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adenocarcinomas.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(Trousseau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syndrome)</a:t>
            </a:r>
            <a:endParaRPr sz="2600">
              <a:latin typeface="Arial"/>
              <a:cs typeface="Arial"/>
            </a:endParaRPr>
          </a:p>
          <a:p>
            <a:pPr marL="355600" marR="1275080" indent="-343535">
              <a:lnSpc>
                <a:spcPts val="2810"/>
              </a:lnSpc>
              <a:spcBef>
                <a:spcPts val="62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Similar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lesions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seen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antiphospholipid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syndrome.</a:t>
            </a:r>
            <a:endParaRPr sz="2600">
              <a:latin typeface="Arial"/>
              <a:cs typeface="Arial"/>
            </a:endParaRPr>
          </a:p>
          <a:p>
            <a:pPr marL="355600" marR="324485" indent="-343535">
              <a:lnSpc>
                <a:spcPts val="2810"/>
              </a:lnSpc>
              <a:spcBef>
                <a:spcPts val="62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Indwelling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vascular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catheters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also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associated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similar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changes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on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heart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valves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7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Rarely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embolize.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25090" marR="5080" indent="-261302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Non-thrombotic</a:t>
            </a:r>
            <a:r>
              <a:rPr spc="45" dirty="0"/>
              <a:t> </a:t>
            </a:r>
            <a:r>
              <a:rPr spc="-5" dirty="0"/>
              <a:t>bacterial</a:t>
            </a:r>
            <a:r>
              <a:rPr spc="10" dirty="0"/>
              <a:t> </a:t>
            </a:r>
            <a:r>
              <a:rPr spc="-5" dirty="0"/>
              <a:t>(Marantic) </a:t>
            </a:r>
            <a:r>
              <a:rPr spc="-1095" dirty="0"/>
              <a:t> </a:t>
            </a:r>
            <a:r>
              <a:rPr spc="-5" dirty="0"/>
              <a:t>endocarditis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7339" y="1819655"/>
            <a:ext cx="5428488" cy="35905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25194" y="5666943"/>
            <a:ext cx="630174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Schoen,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and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FJ, Mitchell,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RN,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“Heart”,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Kumar,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V,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Abbas,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AK,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Aster,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JC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(eds.), </a:t>
            </a:r>
            <a:r>
              <a:rPr sz="1400" spc="-3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Robbins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Cotran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Pathologic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Basis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Disease,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15" dirty="0">
                <a:latin typeface="Arial"/>
                <a:cs typeface="Arial"/>
              </a:rPr>
              <a:t>9</a:t>
            </a:r>
            <a:r>
              <a:rPr sz="1350" spc="22" baseline="24691" dirty="0">
                <a:latin typeface="Arial"/>
                <a:cs typeface="Arial"/>
              </a:rPr>
              <a:t>th</a:t>
            </a:r>
            <a:r>
              <a:rPr sz="1350" spc="202" baseline="24691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edition.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2015.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Elsevier.</a:t>
            </a:r>
            <a:endParaRPr sz="14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Arial"/>
                <a:cs typeface="Arial"/>
              </a:rPr>
              <a:t>Philadelphia.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Fig.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12-26B.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25090" marR="5080" indent="-261302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Non-thrombotic</a:t>
            </a:r>
            <a:r>
              <a:rPr spc="45" dirty="0"/>
              <a:t> </a:t>
            </a:r>
            <a:r>
              <a:rPr spc="-5" dirty="0"/>
              <a:t>bacterial</a:t>
            </a:r>
            <a:r>
              <a:rPr spc="10" dirty="0"/>
              <a:t> </a:t>
            </a:r>
            <a:r>
              <a:rPr spc="-5" dirty="0"/>
              <a:t>(Marantic) </a:t>
            </a:r>
            <a:r>
              <a:rPr spc="-1095" dirty="0"/>
              <a:t> </a:t>
            </a:r>
            <a:r>
              <a:rPr spc="-5" dirty="0"/>
              <a:t>endocarditis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819655"/>
            <a:ext cx="5791200" cy="38298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39140" y="5820867"/>
            <a:ext cx="6815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Schoen,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FJ,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Mitchell, RN,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“Heart”,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in </a:t>
            </a:r>
            <a:r>
              <a:rPr sz="1200" spc="-10" dirty="0">
                <a:latin typeface="Arial"/>
                <a:cs typeface="Arial"/>
              </a:rPr>
              <a:t>Kumar,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V, </a:t>
            </a:r>
            <a:r>
              <a:rPr sz="1200" dirty="0">
                <a:latin typeface="Arial"/>
                <a:cs typeface="Arial"/>
              </a:rPr>
              <a:t>Abbas,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AK,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Aster,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JC (eds.),</a:t>
            </a:r>
            <a:r>
              <a:rPr sz="1200" spc="-5" dirty="0">
                <a:latin typeface="Arial"/>
                <a:cs typeface="Arial"/>
              </a:rPr>
              <a:t> Robbins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Cotran </a:t>
            </a:r>
            <a:r>
              <a:rPr sz="1200" spc="-3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Pathologic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Basis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Disease,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9</a:t>
            </a:r>
            <a:r>
              <a:rPr sz="1200" spc="7" baseline="24305" dirty="0">
                <a:latin typeface="Arial"/>
                <a:cs typeface="Arial"/>
              </a:rPr>
              <a:t>th</a:t>
            </a:r>
            <a:r>
              <a:rPr sz="1200" spc="142" baseline="243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edition.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2015.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Elsevier. </a:t>
            </a:r>
            <a:r>
              <a:rPr sz="1200" spc="-5" dirty="0">
                <a:latin typeface="Arial"/>
                <a:cs typeface="Arial"/>
              </a:rPr>
              <a:t>Philadelphia.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Fig.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12-26A.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8933" y="339598"/>
            <a:ext cx="64046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Liebman-Sacks</a:t>
            </a:r>
            <a:r>
              <a:rPr spc="5" dirty="0"/>
              <a:t> </a:t>
            </a:r>
            <a:r>
              <a:rPr spc="-5" dirty="0"/>
              <a:t>endocarditis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12668"/>
            <a:ext cx="7994650" cy="533590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Small,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sterile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vegetations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Fibrinoid necrosis</a:t>
            </a:r>
            <a:r>
              <a:rPr sz="2600" dirty="0">
                <a:latin typeface="Arial"/>
                <a:cs typeface="Arial"/>
              </a:rPr>
              <a:t> along undersurface of mitral and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tricuspid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valves,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chordae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tendinae,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valvular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mural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endocardium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There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valvulitis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present.</a:t>
            </a:r>
            <a:endParaRPr sz="2600">
              <a:latin typeface="Arial"/>
              <a:cs typeface="Arial"/>
            </a:endParaRPr>
          </a:p>
          <a:p>
            <a:pPr marL="355600" marR="112649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Fc-receptor-bearing</a:t>
            </a:r>
            <a:r>
              <a:rPr sz="26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cells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recruited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inflammatory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response.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Do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not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embolize.</a:t>
            </a:r>
            <a:endParaRPr sz="2600">
              <a:latin typeface="Arial"/>
              <a:cs typeface="Arial"/>
            </a:endParaRPr>
          </a:p>
          <a:p>
            <a:pPr marL="355600" marR="18669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May lead to mitral regurgitation; </a:t>
            </a:r>
            <a:r>
              <a:rPr sz="2600" spc="-15" dirty="0">
                <a:latin typeface="Arial"/>
                <a:cs typeface="Arial"/>
              </a:rPr>
              <a:t>however, </a:t>
            </a:r>
            <a:r>
              <a:rPr sz="2600" dirty="0">
                <a:latin typeface="Arial"/>
                <a:cs typeface="Arial"/>
              </a:rPr>
              <a:t>are </a:t>
            </a:r>
            <a:r>
              <a:rPr sz="2600" spc="-5" dirty="0">
                <a:latin typeface="Arial"/>
                <a:cs typeface="Arial"/>
              </a:rPr>
              <a:t>often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not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clinically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important.</a:t>
            </a:r>
            <a:endParaRPr sz="2600">
              <a:latin typeface="Arial"/>
              <a:cs typeface="Arial"/>
            </a:endParaRPr>
          </a:p>
          <a:p>
            <a:pPr marL="355600" marR="94615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Occur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up to 25%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patients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 Systemic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Lupus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Erythematosus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(seropositive).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1635" marR="5080" indent="-184785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Change</a:t>
            </a:r>
            <a:r>
              <a:rPr spc="5" dirty="0"/>
              <a:t> </a:t>
            </a:r>
            <a:r>
              <a:rPr spc="-5" dirty="0"/>
              <a:t>in</a:t>
            </a:r>
            <a:r>
              <a:rPr dirty="0"/>
              <a:t> </a:t>
            </a:r>
            <a:r>
              <a:rPr spc="-5" dirty="0"/>
              <a:t>position</a:t>
            </a:r>
            <a:r>
              <a:rPr spc="-20" dirty="0"/>
              <a:t> </a:t>
            </a:r>
            <a:r>
              <a:rPr spc="-10" dirty="0"/>
              <a:t>affects </a:t>
            </a:r>
            <a:r>
              <a:rPr spc="-1095" dirty="0"/>
              <a:t> </a:t>
            </a:r>
            <a:r>
              <a:rPr spc="-5" dirty="0"/>
              <a:t>dynamics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5784" y="1990801"/>
            <a:ext cx="7364095" cy="2367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1084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With</a:t>
            </a:r>
            <a:r>
              <a:rPr sz="24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exception</a:t>
            </a:r>
            <a:r>
              <a:rPr sz="240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mitral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vale</a:t>
            </a:r>
            <a:r>
              <a:rPr sz="24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prolapse</a:t>
            </a:r>
            <a:r>
              <a:rPr sz="2400" u="sng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hereditary</a:t>
            </a:r>
            <a:r>
              <a:rPr sz="2400" u="sng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hypertrophic</a:t>
            </a:r>
            <a:r>
              <a:rPr sz="2400" u="sng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cardiomyopathy,</a:t>
            </a:r>
            <a:r>
              <a:rPr sz="2400" u="sng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all</a:t>
            </a:r>
            <a:r>
              <a:rPr sz="2400" u="sng" spc="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other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murmurs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decrease</a:t>
            </a:r>
            <a:r>
              <a:rPr sz="24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with</a:t>
            </a:r>
            <a:r>
              <a:rPr sz="24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Valsalva.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Passive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raising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increases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preload</a:t>
            </a:r>
            <a:endParaRPr sz="2400">
              <a:latin typeface="Arial"/>
              <a:cs typeface="Arial"/>
            </a:endParaRPr>
          </a:p>
          <a:p>
            <a:pPr marL="608330" indent="-596265">
              <a:lnSpc>
                <a:spcPct val="100000"/>
              </a:lnSpc>
              <a:spcBef>
                <a:spcPts val="575"/>
              </a:spcBef>
              <a:buChar char="•"/>
              <a:tabLst>
                <a:tab pos="608330" algn="l"/>
                <a:tab pos="608965" algn="l"/>
              </a:tabLst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Murmur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increases</a:t>
            </a:r>
            <a:r>
              <a:rPr sz="2400" u="sng" spc="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intensity</a:t>
            </a:r>
            <a:r>
              <a:rPr sz="240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but</a:t>
            </a:r>
            <a:r>
              <a:rPr sz="24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</a:t>
            </a:r>
            <a:r>
              <a:rPr sz="24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sz="24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hereditary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hypertrophic</a:t>
            </a:r>
            <a:r>
              <a:rPr sz="24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cardiomyopathy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5870" y="483234"/>
            <a:ext cx="70485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Liebman-Sacks</a:t>
            </a:r>
            <a:r>
              <a:rPr sz="4400" spc="-85" dirty="0"/>
              <a:t> </a:t>
            </a:r>
            <a:r>
              <a:rPr sz="4400" dirty="0"/>
              <a:t>endocarditis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900" y="1524000"/>
            <a:ext cx="742950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5870" y="483234"/>
            <a:ext cx="70485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Liebman-Sacks</a:t>
            </a:r>
            <a:r>
              <a:rPr sz="4400" spc="-85" dirty="0"/>
              <a:t> </a:t>
            </a:r>
            <a:r>
              <a:rPr sz="4400" dirty="0"/>
              <a:t>endocarditis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447800"/>
            <a:ext cx="6077711" cy="399135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64540" y="5666943"/>
            <a:ext cx="75768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61809" algn="l"/>
              </a:tabLst>
            </a:pPr>
            <a:r>
              <a:rPr sz="1400" dirty="0">
                <a:latin typeface="Arial"/>
                <a:cs typeface="Arial"/>
              </a:rPr>
              <a:t>Klatt,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EC,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Robbins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Cotran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Color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Atlas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Pathology. </a:t>
            </a:r>
            <a:r>
              <a:rPr sz="1400" dirty="0">
                <a:latin typeface="Arial"/>
                <a:cs typeface="Arial"/>
              </a:rPr>
              <a:t>(2015)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Elsevier.</a:t>
            </a:r>
            <a:r>
              <a:rPr sz="1400" dirty="0">
                <a:latin typeface="Arial"/>
                <a:cs typeface="Arial"/>
              </a:rPr>
              <a:t> Philadelphia.	Fig.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2-64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8408" y="515238"/>
            <a:ext cx="56445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Rheumatic</a:t>
            </a:r>
            <a:r>
              <a:rPr dirty="0"/>
              <a:t> </a:t>
            </a:r>
            <a:r>
              <a:rPr spc="-5" dirty="0"/>
              <a:t>heart disease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4993"/>
            <a:ext cx="7918450" cy="232537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Rheumatic</a:t>
            </a:r>
            <a:r>
              <a:rPr sz="2600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phase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3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Immune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complexes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circulating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Small,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verrucous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lesions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may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found all along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mitral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as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well.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Sterile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6320" y="483234"/>
            <a:ext cx="55302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" dirty="0"/>
              <a:t>Vegetation</a:t>
            </a:r>
            <a:r>
              <a:rPr sz="4400" spc="-55" dirty="0"/>
              <a:t> </a:t>
            </a:r>
            <a:r>
              <a:rPr sz="4400" dirty="0"/>
              <a:t>distribution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8042148" cy="22357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45844" y="3914013"/>
            <a:ext cx="520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15" dirty="0">
                <a:latin typeface="Arial"/>
                <a:cs typeface="Arial"/>
              </a:rPr>
              <a:t>H</a:t>
            </a:r>
            <a:r>
              <a:rPr sz="1800" b="1" spc="-5" dirty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16757" y="3914013"/>
            <a:ext cx="241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IE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17439" y="3914013"/>
            <a:ext cx="647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NTBE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61250" y="3914013"/>
            <a:ext cx="4705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LSE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2794" y="4677536"/>
            <a:ext cx="6265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Schoe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FJ,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Mitc</a:t>
            </a:r>
            <a:r>
              <a:rPr sz="1200" dirty="0">
                <a:latin typeface="Arial"/>
                <a:cs typeface="Arial"/>
              </a:rPr>
              <a:t>he</a:t>
            </a:r>
            <a:r>
              <a:rPr sz="1200" spc="-5" dirty="0">
                <a:latin typeface="Arial"/>
                <a:cs typeface="Arial"/>
              </a:rPr>
              <a:t>ll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RN</a:t>
            </a:r>
            <a:r>
              <a:rPr sz="1200" dirty="0">
                <a:latin typeface="Arial"/>
                <a:cs typeface="Arial"/>
              </a:rPr>
              <a:t>, “</a:t>
            </a:r>
            <a:r>
              <a:rPr sz="1200" spc="-10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eart</a:t>
            </a:r>
            <a:r>
              <a:rPr sz="1200" spc="-5" dirty="0">
                <a:latin typeface="Arial"/>
                <a:cs typeface="Arial"/>
              </a:rPr>
              <a:t>”</a:t>
            </a:r>
            <a:r>
              <a:rPr sz="1200" dirty="0">
                <a:latin typeface="Arial"/>
                <a:cs typeface="Arial"/>
              </a:rPr>
              <a:t>, 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Ku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6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Abbas,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AK,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Ast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spc="-6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JC (eds.),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Ro</a:t>
            </a:r>
            <a:r>
              <a:rPr sz="1200" spc="5" dirty="0">
                <a:latin typeface="Arial"/>
                <a:cs typeface="Arial"/>
              </a:rPr>
              <a:t>b</a:t>
            </a:r>
            <a:r>
              <a:rPr sz="1200" dirty="0">
                <a:latin typeface="Arial"/>
                <a:cs typeface="Arial"/>
              </a:rPr>
              <a:t>b</a:t>
            </a:r>
            <a:r>
              <a:rPr sz="1200" spc="-5" dirty="0">
                <a:latin typeface="Arial"/>
                <a:cs typeface="Arial"/>
              </a:rPr>
              <a:t>ins  and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Cotran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Pathologic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Basis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Disease,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9</a:t>
            </a:r>
            <a:r>
              <a:rPr sz="1200" spc="7" baseline="24305" dirty="0">
                <a:latin typeface="Arial"/>
                <a:cs typeface="Arial"/>
              </a:rPr>
              <a:t>th</a:t>
            </a:r>
            <a:r>
              <a:rPr sz="1200" spc="165" baseline="243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edition.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2015.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Elsevier.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Philadelphia.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Fig.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12-24.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1635" marR="5080" indent="-184785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Change</a:t>
            </a:r>
            <a:r>
              <a:rPr spc="5" dirty="0"/>
              <a:t> </a:t>
            </a:r>
            <a:r>
              <a:rPr spc="-5" dirty="0"/>
              <a:t>in</a:t>
            </a:r>
            <a:r>
              <a:rPr dirty="0"/>
              <a:t> </a:t>
            </a:r>
            <a:r>
              <a:rPr spc="-5" dirty="0"/>
              <a:t>position</a:t>
            </a:r>
            <a:r>
              <a:rPr spc="-20" dirty="0"/>
              <a:t> </a:t>
            </a:r>
            <a:r>
              <a:rPr spc="-10" dirty="0"/>
              <a:t>affects </a:t>
            </a:r>
            <a:r>
              <a:rPr spc="-1095" dirty="0"/>
              <a:t> </a:t>
            </a:r>
            <a:r>
              <a:rPr spc="-5" dirty="0"/>
              <a:t>dynamics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3676" y="2181809"/>
            <a:ext cx="7658734" cy="2294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Standing</a:t>
            </a:r>
            <a:r>
              <a:rPr sz="2400" u="sng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from</a:t>
            </a:r>
            <a:r>
              <a:rPr sz="24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24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squatting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position</a:t>
            </a:r>
            <a:r>
              <a:rPr sz="2400" u="sng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decreases</a:t>
            </a:r>
            <a:r>
              <a:rPr sz="2400" u="sng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preload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24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</a:t>
            </a:r>
            <a:r>
              <a:rPr sz="24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associated</a:t>
            </a:r>
            <a:r>
              <a:rPr sz="2400" u="sng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with</a:t>
            </a:r>
            <a:r>
              <a:rPr sz="2400" u="sng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</a:t>
            </a:r>
            <a:r>
              <a:rPr sz="24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initial</a:t>
            </a:r>
            <a:r>
              <a:rPr sz="2400" u="sng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increase</a:t>
            </a:r>
            <a:r>
              <a:rPr sz="2400" u="sng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intensity</a:t>
            </a:r>
            <a:r>
              <a:rPr sz="2400" u="sng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murmur</a:t>
            </a:r>
            <a:r>
              <a:rPr sz="24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if</a:t>
            </a:r>
            <a:r>
              <a:rPr sz="24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mitral regurgitation,</a:t>
            </a:r>
            <a:r>
              <a:rPr sz="240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but not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mitral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valve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prolapse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Squatting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standing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position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increases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preload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AND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increases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afterload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1635" marR="5080" indent="-184785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Change</a:t>
            </a:r>
            <a:r>
              <a:rPr spc="5" dirty="0"/>
              <a:t> </a:t>
            </a:r>
            <a:r>
              <a:rPr spc="-5" dirty="0"/>
              <a:t>in</a:t>
            </a:r>
            <a:r>
              <a:rPr dirty="0"/>
              <a:t> </a:t>
            </a:r>
            <a:r>
              <a:rPr spc="-5" dirty="0"/>
              <a:t>position</a:t>
            </a:r>
            <a:r>
              <a:rPr spc="-20" dirty="0"/>
              <a:t> </a:t>
            </a:r>
            <a:r>
              <a:rPr spc="-10" dirty="0"/>
              <a:t>affects </a:t>
            </a:r>
            <a:r>
              <a:rPr spc="-1095" dirty="0"/>
              <a:t> </a:t>
            </a:r>
            <a:r>
              <a:rPr spc="-5" dirty="0"/>
              <a:t>dynamics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3676" y="2354136"/>
            <a:ext cx="8001634" cy="3684904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Hand</a:t>
            </a:r>
            <a:r>
              <a:rPr sz="24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grip</a:t>
            </a:r>
            <a:r>
              <a:rPr sz="24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maneuver</a:t>
            </a:r>
            <a:r>
              <a:rPr sz="2400" u="sng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increases</a:t>
            </a:r>
            <a:r>
              <a:rPr sz="240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afterload</a:t>
            </a:r>
            <a:endParaRPr sz="2400">
              <a:latin typeface="Arial"/>
              <a:cs typeface="Arial"/>
            </a:endParaRPr>
          </a:p>
          <a:p>
            <a:pPr marL="355600" marR="10033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The murmurs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aortic regurgitation,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mitral </a:t>
            </a:r>
            <a:r>
              <a:rPr sz="2400" spc="-5" dirty="0">
                <a:latin typeface="Arial"/>
                <a:cs typeface="Arial"/>
              </a:rPr>
              <a:t>regurgitation,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VSD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increase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intensity</a:t>
            </a:r>
            <a:endParaRPr sz="2400">
              <a:latin typeface="Arial"/>
              <a:cs typeface="Arial"/>
            </a:endParaRPr>
          </a:p>
          <a:p>
            <a:pPr marL="687705" indent="-675640">
              <a:lnSpc>
                <a:spcPct val="100000"/>
              </a:lnSpc>
              <a:spcBef>
                <a:spcPts val="580"/>
              </a:spcBef>
              <a:buChar char="•"/>
              <a:tabLst>
                <a:tab pos="687705" algn="l"/>
                <a:tab pos="688340" algn="l"/>
              </a:tabLst>
            </a:pP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intensity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diastolic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murmur in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mitral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regurgitation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increases</a:t>
            </a:r>
            <a:endParaRPr sz="2400">
              <a:latin typeface="Arial"/>
              <a:cs typeface="Arial"/>
            </a:endParaRPr>
          </a:p>
          <a:p>
            <a:pPr marL="693420" indent="-681355">
              <a:lnSpc>
                <a:spcPct val="100000"/>
              </a:lnSpc>
              <a:spcBef>
                <a:spcPts val="575"/>
              </a:spcBef>
              <a:buChar char="•"/>
              <a:tabLst>
                <a:tab pos="693420" algn="l"/>
                <a:tab pos="694055" algn="l"/>
              </a:tabLst>
            </a:pPr>
            <a:r>
              <a:rPr sz="2400" dirty="0">
                <a:latin typeface="Arial"/>
                <a:cs typeface="Arial"/>
              </a:rPr>
              <a:t>May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also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accentuate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gallops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518159" algn="l"/>
                <a:tab pos="518795" algn="l"/>
              </a:tabLst>
            </a:pPr>
            <a:r>
              <a:rPr dirty="0"/>
              <a:t>	</a:t>
            </a:r>
            <a:r>
              <a:rPr sz="2400" dirty="0">
                <a:latin typeface="Arial"/>
                <a:cs typeface="Arial"/>
              </a:rPr>
              <a:t>The murmurs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 aortic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stenosis,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hereditary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hypertrophic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cardiomyopathy,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mitral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valve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prolapse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decrease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intensity.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1635" marR="5080" indent="-184785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Change</a:t>
            </a:r>
            <a:r>
              <a:rPr spc="5" dirty="0"/>
              <a:t> </a:t>
            </a:r>
            <a:r>
              <a:rPr spc="-5" dirty="0"/>
              <a:t>in</a:t>
            </a:r>
            <a:r>
              <a:rPr dirty="0"/>
              <a:t> </a:t>
            </a:r>
            <a:r>
              <a:rPr spc="-5" dirty="0"/>
              <a:t>position</a:t>
            </a:r>
            <a:r>
              <a:rPr spc="-20" dirty="0"/>
              <a:t> </a:t>
            </a:r>
            <a:r>
              <a:rPr spc="-10" dirty="0"/>
              <a:t>affects </a:t>
            </a:r>
            <a:r>
              <a:rPr spc="-1095" dirty="0"/>
              <a:t> </a:t>
            </a:r>
            <a:r>
              <a:rPr spc="-5" dirty="0"/>
              <a:t>dynamics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3676" y="4473955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576" y="2059304"/>
            <a:ext cx="7777480" cy="2806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558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93065" algn="l"/>
                <a:tab pos="393700" algn="l"/>
              </a:tabLst>
            </a:pPr>
            <a:r>
              <a:rPr sz="2400" spc="-5" dirty="0">
                <a:latin typeface="Arial"/>
                <a:cs typeface="Arial"/>
              </a:rPr>
              <a:t>Inspiration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increases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right-sided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heart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murmurs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(tricuspid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 pulmonary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valves)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 expiration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increases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left-sided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murmurs (mitral</a:t>
            </a:r>
            <a:r>
              <a:rPr sz="2400" spc="-5" dirty="0">
                <a:latin typeface="Arial"/>
                <a:cs typeface="Arial"/>
              </a:rPr>
              <a:t> and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aortic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valves)</a:t>
            </a:r>
            <a:endParaRPr sz="2400">
              <a:latin typeface="Arial"/>
              <a:cs typeface="Arial"/>
            </a:endParaRPr>
          </a:p>
          <a:p>
            <a:pPr marL="3937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93065" algn="l"/>
                <a:tab pos="393700" algn="l"/>
              </a:tabLst>
            </a:pPr>
            <a:r>
              <a:rPr sz="2400" spc="-25" dirty="0">
                <a:latin typeface="Arial"/>
                <a:cs typeface="Arial"/>
              </a:rPr>
              <a:t>Valsalva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maneuver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accentuates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right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sided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murmurs</a:t>
            </a:r>
            <a:endParaRPr sz="2400">
              <a:latin typeface="Arial"/>
              <a:cs typeface="Arial"/>
            </a:endParaRPr>
          </a:p>
          <a:p>
            <a:pPr marL="3937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93065" algn="l"/>
                <a:tab pos="393700" algn="l"/>
              </a:tabLst>
            </a:pPr>
            <a:r>
              <a:rPr sz="2400" spc="-5" dirty="0">
                <a:latin typeface="Arial"/>
                <a:cs typeface="Arial"/>
              </a:rPr>
              <a:t>Increased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inspiration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but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not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Valsalva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accentuates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baseline="-20833" dirty="0">
                <a:latin typeface="Arial"/>
                <a:cs typeface="Arial"/>
              </a:rPr>
              <a:t>2</a:t>
            </a:r>
            <a:endParaRPr sz="2400" baseline="-20833">
              <a:latin typeface="Arial"/>
              <a:cs typeface="Arial"/>
            </a:endParaRPr>
          </a:p>
          <a:p>
            <a:pPr marL="393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splitting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right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sided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baseline="-20833" dirty="0">
                <a:latin typeface="Arial"/>
                <a:cs typeface="Arial"/>
              </a:rPr>
              <a:t>3</a:t>
            </a:r>
            <a:r>
              <a:rPr sz="2400" spc="322" baseline="-20833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(gallop).</a:t>
            </a:r>
            <a:endParaRPr sz="2400">
              <a:latin typeface="Arial"/>
              <a:cs typeface="Arial"/>
            </a:endParaRPr>
          </a:p>
          <a:p>
            <a:pPr marL="893444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Arial"/>
                <a:cs typeface="Arial"/>
              </a:rPr>
              <a:t>This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 </a:t>
            </a:r>
            <a:r>
              <a:rPr sz="2400" spc="-10" dirty="0">
                <a:latin typeface="Arial"/>
                <a:cs typeface="Arial"/>
              </a:rPr>
              <a:t>Carvallo’s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sign.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9598" y="483234"/>
            <a:ext cx="338327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Cardiac</a:t>
            </a:r>
            <a:r>
              <a:rPr sz="4400" spc="-75" dirty="0"/>
              <a:t> </a:t>
            </a:r>
            <a:r>
              <a:rPr sz="4400" dirty="0"/>
              <a:t>cycle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295398"/>
            <a:ext cx="5312664" cy="545439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738366" y="1987676"/>
            <a:ext cx="1807210" cy="38404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Phases</a:t>
            </a:r>
            <a:endParaRPr sz="2000">
              <a:latin typeface="Arial"/>
              <a:cs typeface="Arial"/>
            </a:endParaRPr>
          </a:p>
          <a:p>
            <a:pPr marL="279400" indent="-267335">
              <a:lnSpc>
                <a:spcPct val="100000"/>
              </a:lnSpc>
              <a:buAutoNum type="arabicPeriod"/>
              <a:tabLst>
                <a:tab pos="280035" algn="l"/>
              </a:tabLst>
            </a:pPr>
            <a:r>
              <a:rPr sz="2000" spc="-5" dirty="0">
                <a:latin typeface="Arial"/>
                <a:cs typeface="Arial"/>
              </a:rPr>
              <a:t>Atrial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systole</a:t>
            </a:r>
            <a:endParaRPr sz="2000">
              <a:latin typeface="Arial"/>
              <a:cs typeface="Arial"/>
            </a:endParaRPr>
          </a:p>
          <a:p>
            <a:pPr marL="12700" marR="6985">
              <a:lnSpc>
                <a:spcPct val="100000"/>
              </a:lnSpc>
              <a:buAutoNum type="arabicPeriod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Isovolumetric  ventricular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contraction</a:t>
            </a:r>
            <a:endParaRPr sz="2000">
              <a:latin typeface="Arial"/>
              <a:cs typeface="Arial"/>
            </a:endParaRPr>
          </a:p>
          <a:p>
            <a:pPr marL="12700" marR="302895">
              <a:lnSpc>
                <a:spcPct val="100000"/>
              </a:lnSpc>
              <a:buAutoNum type="arabicPeriod"/>
              <a:tabLst>
                <a:tab pos="293370" algn="l"/>
              </a:tabLst>
            </a:pPr>
            <a:r>
              <a:rPr sz="2000" spc="-114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entri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ular  ejection</a:t>
            </a:r>
            <a:endParaRPr sz="2000">
              <a:latin typeface="Arial"/>
              <a:cs typeface="Arial"/>
            </a:endParaRPr>
          </a:p>
          <a:p>
            <a:pPr marL="12700" marR="6985">
              <a:lnSpc>
                <a:spcPct val="100000"/>
              </a:lnSpc>
              <a:buAutoNum type="arabicPeriod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Isovolumetric  ventricular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relaxation</a:t>
            </a:r>
            <a:endParaRPr sz="2000">
              <a:latin typeface="Arial"/>
              <a:cs typeface="Arial"/>
            </a:endParaRPr>
          </a:p>
          <a:p>
            <a:pPr marL="12700" marR="30289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93370" algn="l"/>
              </a:tabLst>
            </a:pPr>
            <a:r>
              <a:rPr sz="2000" spc="-114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entri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ular  </a:t>
            </a:r>
            <a:r>
              <a:rPr sz="2000" spc="-5" dirty="0">
                <a:latin typeface="Arial"/>
                <a:cs typeface="Arial"/>
              </a:rPr>
              <a:t>filling.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00" spc="-5" dirty="0">
                <a:latin typeface="Arial"/>
                <a:cs typeface="Arial"/>
              </a:rPr>
              <a:t>Fig.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31-3</a:t>
            </a:r>
            <a:r>
              <a:rPr sz="1000" spc="25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Accessed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02/01/2010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1413" y="515238"/>
            <a:ext cx="48209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Mid-systolic</a:t>
            </a:r>
            <a:r>
              <a:rPr spc="-35" dirty="0"/>
              <a:t> </a:t>
            </a:r>
            <a:r>
              <a:rPr spc="-5" dirty="0"/>
              <a:t>murmurs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9506" y="1521663"/>
            <a:ext cx="7015480" cy="463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4925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If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cause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hypertrophic</a:t>
            </a:r>
            <a:r>
              <a:rPr sz="24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cardiomyopathy</a:t>
            </a:r>
            <a:r>
              <a:rPr sz="2400" spc="-15" dirty="0">
                <a:latin typeface="Arial"/>
                <a:cs typeface="Arial"/>
              </a:rPr>
              <a:t>, 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standing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Valsalva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maneuvers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increase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murmur;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squatting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 handgrip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maneuvers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decrease</a:t>
            </a:r>
            <a:r>
              <a:rPr sz="2400" dirty="0">
                <a:latin typeface="Arial"/>
                <a:cs typeface="Arial"/>
              </a:rPr>
              <a:t> it.</a:t>
            </a:r>
            <a:endParaRPr sz="2400">
              <a:latin typeface="Arial"/>
              <a:cs typeface="Arial"/>
            </a:endParaRPr>
          </a:p>
          <a:p>
            <a:pPr marL="355600" marR="248920" indent="-343535" algn="just">
              <a:lnSpc>
                <a:spcPct val="100000"/>
              </a:lnSpc>
              <a:spcBef>
                <a:spcPts val="580"/>
              </a:spcBef>
              <a:buChar char="•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If the </a:t>
            </a:r>
            <a:r>
              <a:rPr sz="2400" spc="-5" dirty="0">
                <a:latin typeface="Arial"/>
                <a:cs typeface="Arial"/>
              </a:rPr>
              <a:t>cause </a:t>
            </a:r>
            <a:r>
              <a:rPr sz="2400" dirty="0">
                <a:latin typeface="Arial"/>
                <a:cs typeface="Arial"/>
              </a:rPr>
              <a:t>is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aortic stenosis</a:t>
            </a:r>
            <a:r>
              <a:rPr sz="2400" spc="-5" dirty="0">
                <a:latin typeface="Arial"/>
                <a:cs typeface="Arial"/>
              </a:rPr>
              <a:t>, squatting and leg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raises increase </a:t>
            </a:r>
            <a:r>
              <a:rPr sz="2400" dirty="0">
                <a:latin typeface="Arial"/>
                <a:cs typeface="Arial"/>
              </a:rPr>
              <a:t>the murmur; </a:t>
            </a:r>
            <a:r>
              <a:rPr sz="2400" spc="-5" dirty="0">
                <a:latin typeface="Arial"/>
                <a:cs typeface="Arial"/>
              </a:rPr>
              <a:t>standing, </a:t>
            </a:r>
            <a:r>
              <a:rPr sz="2400" spc="-25" dirty="0">
                <a:latin typeface="Arial"/>
                <a:cs typeface="Arial"/>
              </a:rPr>
              <a:t>Valsalva,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handgrip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maneuvers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decrease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it.</a:t>
            </a:r>
            <a:endParaRPr sz="2400">
              <a:latin typeface="Arial"/>
              <a:cs typeface="Arial"/>
            </a:endParaRPr>
          </a:p>
          <a:p>
            <a:pPr marL="355600" marR="705485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If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cause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pulmonic</a:t>
            </a:r>
            <a:r>
              <a:rPr sz="2400" u="sng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stenosis</a:t>
            </a:r>
            <a:r>
              <a:rPr sz="2400" spc="-5" dirty="0">
                <a:latin typeface="Arial"/>
                <a:cs typeface="Arial"/>
              </a:rPr>
              <a:t>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inspiration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increases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20" dirty="0">
                <a:latin typeface="Arial"/>
                <a:cs typeface="Arial"/>
              </a:rPr>
              <a:t>murmur.</a:t>
            </a:r>
            <a:endParaRPr sz="24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20%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 children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with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“innocent”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murmur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(diminishes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upon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standing)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have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congenital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heart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disease.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2457" y="515238"/>
            <a:ext cx="4878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Holosystolic</a:t>
            </a:r>
            <a:r>
              <a:rPr spc="-30" dirty="0"/>
              <a:t> </a:t>
            </a:r>
            <a:r>
              <a:rPr spc="-5" dirty="0"/>
              <a:t>murmurs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5549"/>
            <a:ext cx="7947025" cy="309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If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cause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mitral</a:t>
            </a:r>
            <a:r>
              <a:rPr sz="24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regurgitation</a:t>
            </a:r>
            <a:r>
              <a:rPr sz="2400" spc="-5" dirty="0">
                <a:latin typeface="Arial"/>
                <a:cs typeface="Arial"/>
              </a:rPr>
              <a:t>,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squatting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handgrip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maneuvers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increase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murmur;</a:t>
            </a:r>
            <a:r>
              <a:rPr sz="2400" spc="-5" dirty="0">
                <a:latin typeface="Arial"/>
                <a:cs typeface="Arial"/>
              </a:rPr>
              <a:t> standing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Valsalva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maneuvers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decrease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it.</a:t>
            </a:r>
            <a:endParaRPr sz="2400">
              <a:latin typeface="Arial"/>
              <a:cs typeface="Arial"/>
            </a:endParaRPr>
          </a:p>
          <a:p>
            <a:pPr marL="355600" marR="114681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If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cause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tricuspid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regurgitation,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inspiration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increases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20" dirty="0">
                <a:latin typeface="Arial"/>
                <a:cs typeface="Arial"/>
              </a:rPr>
              <a:t>murmur.</a:t>
            </a:r>
            <a:endParaRPr sz="2400">
              <a:latin typeface="Arial"/>
              <a:cs typeface="Arial"/>
            </a:endParaRPr>
          </a:p>
          <a:p>
            <a:pPr marL="355600" marR="144145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If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cause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ventricular</a:t>
            </a:r>
            <a:r>
              <a:rPr sz="2400" u="sng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septal</a:t>
            </a:r>
            <a:r>
              <a:rPr sz="24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defect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5" dirty="0">
                <a:latin typeface="Arial"/>
                <a:cs typeface="Arial"/>
              </a:rPr>
              <a:t> squatting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handgrip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maneuvers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increase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murmur;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standing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decreases</a:t>
            </a:r>
            <a:r>
              <a:rPr sz="2400" dirty="0">
                <a:latin typeface="Arial"/>
                <a:cs typeface="Arial"/>
              </a:rPr>
              <a:t> it.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9077" y="515238"/>
            <a:ext cx="4086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Diastolic</a:t>
            </a:r>
            <a:r>
              <a:rPr spc="-45" dirty="0"/>
              <a:t> </a:t>
            </a:r>
            <a:r>
              <a:rPr spc="-5" dirty="0"/>
              <a:t>murmurs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5549"/>
            <a:ext cx="8025130" cy="266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509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If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cause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aortic regurgitation</a:t>
            </a:r>
            <a:r>
              <a:rPr sz="2400" spc="-5" dirty="0">
                <a:latin typeface="Arial"/>
                <a:cs typeface="Arial"/>
              </a:rPr>
              <a:t>,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squatting,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raise,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handgrip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maneuvers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increase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murmur;</a:t>
            </a:r>
            <a:r>
              <a:rPr sz="2400" spc="-5" dirty="0">
                <a:latin typeface="Arial"/>
                <a:cs typeface="Arial"/>
              </a:rPr>
              <a:t> standing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Valsalva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maneuvers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decrease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it.</a:t>
            </a:r>
            <a:endParaRPr sz="24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If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cause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mitral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stenosis</a:t>
            </a:r>
            <a:r>
              <a:rPr sz="2400" spc="-5" dirty="0">
                <a:latin typeface="Arial"/>
                <a:cs typeface="Arial"/>
              </a:rPr>
              <a:t>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murmur </a:t>
            </a:r>
            <a:r>
              <a:rPr sz="2400" spc="-5" dirty="0">
                <a:latin typeface="Arial"/>
                <a:cs typeface="Arial"/>
              </a:rPr>
              <a:t>increases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with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handgrip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maneuver,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when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patient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placed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left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lateral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decubitus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position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with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his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her</a:t>
            </a:r>
            <a:r>
              <a:rPr sz="2400" dirty="0">
                <a:latin typeface="Arial"/>
                <a:cs typeface="Arial"/>
              </a:rPr>
              <a:t> breath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held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exhalation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1718" y="515238"/>
            <a:ext cx="79584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Acute</a:t>
            </a:r>
            <a:r>
              <a:rPr spc="-10" dirty="0"/>
              <a:t> </a:t>
            </a:r>
            <a:r>
              <a:rPr spc="-5" dirty="0"/>
              <a:t>coronary</a:t>
            </a:r>
            <a:r>
              <a:rPr spc="10" dirty="0"/>
              <a:t> </a:t>
            </a:r>
            <a:r>
              <a:rPr spc="-5" dirty="0"/>
              <a:t>syndrome</a:t>
            </a:r>
            <a:r>
              <a:rPr spc="20" dirty="0"/>
              <a:t> </a:t>
            </a:r>
            <a:r>
              <a:rPr spc="-5" dirty="0"/>
              <a:t>murmurs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3676" y="1879219"/>
            <a:ext cx="7044055" cy="4342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6004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Ventricular</a:t>
            </a:r>
            <a:r>
              <a:rPr sz="240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septal</a:t>
            </a:r>
            <a:r>
              <a:rPr sz="24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rupture</a:t>
            </a:r>
            <a:r>
              <a:rPr sz="24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may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develop</a:t>
            </a:r>
            <a:r>
              <a:rPr sz="2400" u="sng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after</a:t>
            </a:r>
            <a:r>
              <a:rPr sz="24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anteroseptal</a:t>
            </a:r>
            <a:r>
              <a:rPr sz="24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infarction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55600" marR="426084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patient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will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exhibit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respiratory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distress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acute heart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failure.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Auscultation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will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reveal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loud,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harsh,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holosystolic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murmur </a:t>
            </a:r>
            <a:r>
              <a:rPr sz="2400" spc="-5" dirty="0">
                <a:latin typeface="Arial"/>
                <a:cs typeface="Arial"/>
              </a:rPr>
              <a:t>with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palpable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thrill.</a:t>
            </a:r>
            <a:endParaRPr sz="2400">
              <a:latin typeface="Arial"/>
              <a:cs typeface="Arial"/>
            </a:endParaRPr>
          </a:p>
          <a:p>
            <a:pPr marL="355600" marR="137160" indent="-342900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Left ventricular dilation secondary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ischemia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heart failure </a:t>
            </a:r>
            <a:r>
              <a:rPr sz="2400" spc="-5" dirty="0">
                <a:latin typeface="Arial"/>
                <a:cs typeface="Arial"/>
              </a:rPr>
              <a:t>can cause mitral regurgitation and a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holosystolic,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high-pitched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murmur.</a:t>
            </a:r>
            <a:endParaRPr sz="2400">
              <a:latin typeface="Arial"/>
              <a:cs typeface="Arial"/>
            </a:endParaRPr>
          </a:p>
          <a:p>
            <a:pPr marL="355600" marR="154305" indent="-342900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An </a:t>
            </a:r>
            <a:r>
              <a:rPr sz="2400" dirty="0">
                <a:latin typeface="Arial"/>
                <a:cs typeface="Arial"/>
              </a:rPr>
              <a:t>isometric </a:t>
            </a:r>
            <a:r>
              <a:rPr sz="2400" spc="-5" dirty="0">
                <a:latin typeface="Arial"/>
                <a:cs typeface="Arial"/>
              </a:rPr>
              <a:t>handgrip or leg raising will increase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murmur's </a:t>
            </a:r>
            <a:r>
              <a:rPr sz="2400" spc="-20" dirty="0">
                <a:latin typeface="Arial"/>
                <a:cs typeface="Arial"/>
              </a:rPr>
              <a:t>intensity.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1718" y="515238"/>
            <a:ext cx="79584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Acute</a:t>
            </a:r>
            <a:r>
              <a:rPr spc="-10" dirty="0"/>
              <a:t> </a:t>
            </a:r>
            <a:r>
              <a:rPr spc="-5" dirty="0"/>
              <a:t>coronary</a:t>
            </a:r>
            <a:r>
              <a:rPr spc="10" dirty="0"/>
              <a:t> </a:t>
            </a:r>
            <a:r>
              <a:rPr spc="-5" dirty="0"/>
              <a:t>syndrome</a:t>
            </a:r>
            <a:r>
              <a:rPr spc="20" dirty="0"/>
              <a:t> </a:t>
            </a:r>
            <a:r>
              <a:rPr spc="-5" dirty="0"/>
              <a:t>murmurs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5549"/>
            <a:ext cx="7931150" cy="266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Chordae</a:t>
            </a:r>
            <a:r>
              <a:rPr sz="240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tendinae</a:t>
            </a:r>
            <a:r>
              <a:rPr sz="2400" u="sng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rupture,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papillary</a:t>
            </a:r>
            <a:r>
              <a:rPr sz="2400" u="sng" spc="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muscle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rupture,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papillary</a:t>
            </a:r>
            <a:r>
              <a:rPr sz="2400" u="sng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muscle</a:t>
            </a:r>
            <a:r>
              <a:rPr sz="24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dysfunction </a:t>
            </a:r>
            <a:r>
              <a:rPr sz="2400" spc="-5" dirty="0">
                <a:latin typeface="Arial"/>
                <a:cs typeface="Arial"/>
              </a:rPr>
              <a:t>are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complications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acute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coronary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syndrome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 can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cause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acute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mitral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regurgitation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 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new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holosystolic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harsh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murmur.</a:t>
            </a:r>
            <a:endParaRPr sz="2400">
              <a:latin typeface="Arial"/>
              <a:cs typeface="Arial"/>
            </a:endParaRPr>
          </a:p>
          <a:p>
            <a:pPr marL="355600" marR="923290" indent="-34353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676910" algn="l"/>
                <a:tab pos="677545" algn="l"/>
              </a:tabLst>
            </a:pPr>
            <a:r>
              <a:rPr dirty="0"/>
              <a:t>	</a:t>
            </a:r>
            <a:r>
              <a:rPr sz="2400" spc="-5" dirty="0">
                <a:latin typeface="Arial"/>
                <a:cs typeface="Arial"/>
              </a:rPr>
              <a:t>Another complication </a:t>
            </a:r>
            <a:r>
              <a:rPr sz="2400" dirty="0">
                <a:latin typeface="Arial"/>
                <a:cs typeface="Arial"/>
              </a:rPr>
              <a:t>after </a:t>
            </a:r>
            <a:r>
              <a:rPr sz="2400" spc="-5" dirty="0">
                <a:latin typeface="Arial"/>
                <a:cs typeface="Arial"/>
              </a:rPr>
              <a:t>ACS </a:t>
            </a:r>
            <a:r>
              <a:rPr sz="2400" dirty="0">
                <a:latin typeface="Arial"/>
                <a:cs typeface="Arial"/>
              </a:rPr>
              <a:t>is a reactive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pericarditis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(Dressler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syndrome)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can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cause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pericardial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friction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rub.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5441" y="225298"/>
            <a:ext cx="4375150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Cardiac Ultrasound </a:t>
            </a:r>
            <a:r>
              <a:rPr spc="-1105" dirty="0"/>
              <a:t> </a:t>
            </a:r>
            <a:r>
              <a:rPr spc="-5" dirty="0"/>
              <a:t>Parasternal</a:t>
            </a:r>
            <a:r>
              <a:rPr spc="5" dirty="0"/>
              <a:t> </a:t>
            </a:r>
            <a:r>
              <a:rPr spc="-5" dirty="0"/>
              <a:t>view </a:t>
            </a:r>
            <a:r>
              <a:rPr dirty="0"/>
              <a:t> </a:t>
            </a:r>
            <a:r>
              <a:rPr spc="-5" dirty="0"/>
              <a:t>long</a:t>
            </a:r>
            <a:r>
              <a:rPr dirty="0"/>
              <a:t> </a:t>
            </a:r>
            <a:r>
              <a:rPr spc="-5" dirty="0"/>
              <a:t>axis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7527" y="2225039"/>
            <a:ext cx="6028944" cy="40081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26794" y="6429247"/>
            <a:ext cx="30149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www.acep.org/sonoguide/cardiac.html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00980" y="6429247"/>
            <a:ext cx="173291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Accessed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09/10/2019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8365" marR="5080" indent="-33909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Cardiac Ultrasound </a:t>
            </a:r>
            <a:r>
              <a:rPr spc="-1100" dirty="0"/>
              <a:t> </a:t>
            </a:r>
            <a:r>
              <a:rPr spc="-5" dirty="0"/>
              <a:t>Subxiphoid view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1752600"/>
            <a:ext cx="6858000" cy="45323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98194" y="6429247"/>
            <a:ext cx="30149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www.acep.org/sonoguide/cardiac.html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380" y="6429247"/>
            <a:ext cx="173291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Accessed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09/10/2019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457200"/>
            <a:ext cx="5105400" cy="5105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64540" y="5668467"/>
            <a:ext cx="73640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https://duckduckgo.com/?q=mitral+valve+regurgitation+photos&amp;t=ffab&amp;iax=images&amp;ia=images&amp;iai=https%3A</a:t>
            </a:r>
            <a:endParaRPr sz="1200">
              <a:latin typeface="Arial"/>
              <a:cs typeface="Arial"/>
            </a:endParaRPr>
          </a:p>
          <a:p>
            <a:pPr marL="12700" marR="486409">
              <a:lnSpc>
                <a:spcPct val="100000"/>
              </a:lnSpc>
            </a:pP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%2F%2Fs-media-cache- </a:t>
            </a:r>
            <a:r>
              <a:rPr sz="120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ak0.pinimg.com%2F736x%2Fdf%2F25%2F9c%2Fdf259cf6f39b43123f536abbce490382--mitral-valve- </a:t>
            </a:r>
            <a:r>
              <a:rPr sz="1200" spc="-32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regurgitation-septum.jpg</a:t>
            </a:r>
            <a:r>
              <a:rPr sz="1200" spc="24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 </a:t>
            </a:r>
            <a:r>
              <a:rPr sz="1200" dirty="0">
                <a:latin typeface="Arial"/>
                <a:cs typeface="Arial"/>
                <a:hlinkClick r:id="rId3"/>
              </a:rPr>
              <a:t>Accessed</a:t>
            </a:r>
            <a:r>
              <a:rPr sz="1200" spc="-30" dirty="0">
                <a:latin typeface="Arial"/>
                <a:cs typeface="Arial"/>
                <a:hlinkClick r:id="rId3"/>
              </a:rPr>
              <a:t> </a:t>
            </a:r>
            <a:r>
              <a:rPr sz="1200" spc="-5" dirty="0">
                <a:latin typeface="Arial"/>
                <a:cs typeface="Arial"/>
                <a:hlinkClick r:id="rId3"/>
              </a:rPr>
              <a:t>12/07/2019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6581647"/>
            <a:ext cx="1755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MIRROR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IMAGE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9829" y="483234"/>
            <a:ext cx="42443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65" dirty="0"/>
              <a:t>Valve</a:t>
            </a:r>
            <a:r>
              <a:rPr sz="4400" spc="-70" dirty="0"/>
              <a:t> </a:t>
            </a:r>
            <a:r>
              <a:rPr sz="4400" dirty="0"/>
              <a:t>distribution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1752600"/>
            <a:ext cx="3505200" cy="46360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099809" y="1854149"/>
            <a:ext cx="1379220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The arrow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points to a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ballooned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mitral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valve.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 other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valves </a:t>
            </a:r>
            <a:r>
              <a:rPr sz="2000" dirty="0">
                <a:latin typeface="Arial"/>
                <a:cs typeface="Arial"/>
              </a:rPr>
              <a:t>are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structurally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normal.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74409" y="4602860"/>
            <a:ext cx="178308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Schoen, and FJ, Mitchell, RN,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“Heart”, </a:t>
            </a:r>
            <a:r>
              <a:rPr sz="1000" spc="-10" dirty="0">
                <a:latin typeface="Arial"/>
                <a:cs typeface="Arial"/>
              </a:rPr>
              <a:t>in </a:t>
            </a:r>
            <a:r>
              <a:rPr sz="1000" spc="-5" dirty="0">
                <a:latin typeface="Arial"/>
                <a:cs typeface="Arial"/>
              </a:rPr>
              <a:t>Kumar, V, </a:t>
            </a:r>
            <a:r>
              <a:rPr sz="1000" spc="-10" dirty="0">
                <a:latin typeface="Arial"/>
                <a:cs typeface="Arial"/>
              </a:rPr>
              <a:t>Abbas, 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AK, </a:t>
            </a:r>
            <a:r>
              <a:rPr sz="1000" spc="-5" dirty="0">
                <a:latin typeface="Arial"/>
                <a:cs typeface="Arial"/>
              </a:rPr>
              <a:t>Aster, JC (eds.), </a:t>
            </a:r>
            <a:r>
              <a:rPr sz="1000" spc="-10" dirty="0">
                <a:latin typeface="Arial"/>
                <a:cs typeface="Arial"/>
              </a:rPr>
              <a:t>Robbins </a:t>
            </a:r>
            <a:r>
              <a:rPr sz="1000" spc="-5" dirty="0">
                <a:latin typeface="Arial"/>
                <a:cs typeface="Arial"/>
              </a:rPr>
              <a:t> and Cotran </a:t>
            </a:r>
            <a:r>
              <a:rPr sz="1000" spc="-10" dirty="0">
                <a:latin typeface="Arial"/>
                <a:cs typeface="Arial"/>
              </a:rPr>
              <a:t>Pathologic</a:t>
            </a:r>
            <a:r>
              <a:rPr sz="1000" spc="254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Basis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of Disease, </a:t>
            </a:r>
            <a:r>
              <a:rPr sz="1000" spc="5" dirty="0">
                <a:latin typeface="Arial"/>
                <a:cs typeface="Arial"/>
              </a:rPr>
              <a:t>9</a:t>
            </a:r>
            <a:r>
              <a:rPr sz="975" spc="7" baseline="25641" dirty="0">
                <a:latin typeface="Arial"/>
                <a:cs typeface="Arial"/>
              </a:rPr>
              <a:t>th</a:t>
            </a:r>
            <a:r>
              <a:rPr sz="975" spc="15" baseline="25641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edition. 2015.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Elsevier.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Philadelphia.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Fig.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12-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22.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9701" y="483234"/>
            <a:ext cx="47859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Native</a:t>
            </a:r>
            <a:r>
              <a:rPr sz="4400" spc="-25" dirty="0"/>
              <a:t> </a:t>
            </a:r>
            <a:r>
              <a:rPr sz="4400" dirty="0"/>
              <a:t>heart</a:t>
            </a:r>
            <a:r>
              <a:rPr sz="4400" spc="-25" dirty="0"/>
              <a:t> </a:t>
            </a:r>
            <a:r>
              <a:rPr sz="4400" dirty="0"/>
              <a:t>valves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492" y="1905000"/>
            <a:ext cx="8891016" cy="437540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79194" y="6430162"/>
            <a:ext cx="11036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med.uottowa.ca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15539" y="6430162"/>
            <a:ext cx="14903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Accessed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09/10/2019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51455" marR="5080" indent="-172148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Blood</a:t>
            </a:r>
            <a:r>
              <a:rPr spc="-25" dirty="0"/>
              <a:t> </a:t>
            </a:r>
            <a:r>
              <a:rPr dirty="0"/>
              <a:t>flow</a:t>
            </a:r>
            <a:r>
              <a:rPr spc="-20" dirty="0"/>
              <a:t> </a:t>
            </a:r>
            <a:r>
              <a:rPr spc="-5" dirty="0"/>
              <a:t>and</a:t>
            </a:r>
            <a:r>
              <a:rPr spc="-20" dirty="0"/>
              <a:t> </a:t>
            </a:r>
            <a:r>
              <a:rPr spc="-5" dirty="0"/>
              <a:t>myocardial </a:t>
            </a:r>
            <a:r>
              <a:rPr spc="-1095" dirty="0"/>
              <a:t> </a:t>
            </a:r>
            <a:r>
              <a:rPr spc="-5" dirty="0"/>
              <a:t>contraction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3676" y="1879219"/>
            <a:ext cx="802132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Phases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1.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Atrial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systole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2.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Isovolumetric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ventricular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contraction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3.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Ventricular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ejection</a:t>
            </a:r>
            <a:endParaRPr sz="2400">
              <a:latin typeface="Arial"/>
              <a:cs typeface="Arial"/>
            </a:endParaRPr>
          </a:p>
          <a:p>
            <a:pPr marL="355600" marR="273050" indent="-342900">
              <a:lnSpc>
                <a:spcPct val="100000"/>
              </a:lnSpc>
              <a:buFont typeface="Wingdings"/>
              <a:buChar char=""/>
              <a:tabLst>
                <a:tab pos="775970" algn="l"/>
                <a:tab pos="776605" algn="l"/>
              </a:tabLst>
            </a:pPr>
            <a:r>
              <a:rPr dirty="0"/>
              <a:t>	</a:t>
            </a:r>
            <a:r>
              <a:rPr sz="2400" spc="-5" dirty="0">
                <a:latin typeface="Arial"/>
                <a:cs typeface="Arial"/>
              </a:rPr>
              <a:t>Late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systole,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aortic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pressure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actually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exceeds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left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ventricular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pressure.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"/>
              <a:tabLst>
                <a:tab pos="775970" algn="l"/>
                <a:tab pos="776605" algn="l"/>
              </a:tabLst>
            </a:pPr>
            <a:r>
              <a:rPr dirty="0"/>
              <a:t>	</a:t>
            </a:r>
            <a:r>
              <a:rPr sz="2400" spc="-20" dirty="0">
                <a:latin typeface="Arial"/>
                <a:cs typeface="Arial"/>
              </a:rPr>
              <a:t>However,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momentum of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blood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keeps it flowing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out of</a:t>
            </a:r>
            <a:r>
              <a:rPr sz="2400" dirty="0">
                <a:latin typeface="Arial"/>
                <a:cs typeface="Arial"/>
              </a:rPr>
              <a:t> the </a:t>
            </a:r>
            <a:r>
              <a:rPr sz="2400" spc="-5" dirty="0">
                <a:latin typeface="Arial"/>
                <a:cs typeface="Arial"/>
              </a:rPr>
              <a:t>ventricle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short period.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4. </a:t>
            </a:r>
            <a:r>
              <a:rPr sz="2400" spc="-5" dirty="0">
                <a:latin typeface="Arial"/>
                <a:cs typeface="Arial"/>
              </a:rPr>
              <a:t>Isovolumetric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ventricular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relaxation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5.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Ventricular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filling.</a:t>
            </a:r>
            <a:endParaRPr sz="2400">
              <a:latin typeface="Arial"/>
              <a:cs typeface="Arial"/>
            </a:endParaRPr>
          </a:p>
          <a:p>
            <a:pPr marL="355600" marR="743585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5" dirty="0">
                <a:latin typeface="Arial"/>
                <a:cs typeface="Arial"/>
              </a:rPr>
              <a:t> pressure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relationships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5" dirty="0">
                <a:latin typeface="Arial"/>
                <a:cs typeface="Arial"/>
              </a:rPr>
              <a:t> right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ventricle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pulmonary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artery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 </a:t>
            </a:r>
            <a:r>
              <a:rPr sz="2400" spc="-20" dirty="0">
                <a:latin typeface="Arial"/>
                <a:cs typeface="Arial"/>
              </a:rPr>
              <a:t>similar.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3041" y="573989"/>
            <a:ext cx="46805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Native</a:t>
            </a:r>
            <a:r>
              <a:rPr sz="4400" spc="-285" dirty="0"/>
              <a:t> </a:t>
            </a:r>
            <a:r>
              <a:rPr sz="4400" dirty="0"/>
              <a:t>Aortic</a:t>
            </a:r>
            <a:r>
              <a:rPr sz="4400" spc="-25" dirty="0"/>
              <a:t> </a:t>
            </a:r>
            <a:r>
              <a:rPr sz="4400" spc="-65" dirty="0"/>
              <a:t>Valve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371600"/>
            <a:ext cx="8013192" cy="44196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88340" y="5897067"/>
            <a:ext cx="6413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Klatt, EC, </a:t>
            </a:r>
            <a:r>
              <a:rPr sz="1200" spc="-5" dirty="0">
                <a:latin typeface="Arial"/>
                <a:cs typeface="Arial"/>
              </a:rPr>
              <a:t>Robbins and Cotran Color </a:t>
            </a:r>
            <a:r>
              <a:rPr sz="1200" dirty="0">
                <a:latin typeface="Arial"/>
                <a:cs typeface="Arial"/>
              </a:rPr>
              <a:t>Atlas of </a:t>
            </a:r>
            <a:r>
              <a:rPr sz="1200" spc="-15" dirty="0">
                <a:latin typeface="Arial"/>
                <a:cs typeface="Arial"/>
              </a:rPr>
              <a:t>Pathology. </a:t>
            </a:r>
            <a:r>
              <a:rPr sz="1200" spc="-5" dirty="0">
                <a:latin typeface="Arial"/>
                <a:cs typeface="Arial"/>
              </a:rPr>
              <a:t>(2015) </a:t>
            </a:r>
            <a:r>
              <a:rPr sz="1200" spc="-10" dirty="0">
                <a:latin typeface="Arial"/>
                <a:cs typeface="Arial"/>
              </a:rPr>
              <a:t>Elsevier. </a:t>
            </a:r>
            <a:r>
              <a:rPr sz="1200" spc="-5" dirty="0">
                <a:latin typeface="Arial"/>
                <a:cs typeface="Arial"/>
              </a:rPr>
              <a:t>Philadelphia.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Fig. </a:t>
            </a:r>
            <a:r>
              <a:rPr sz="1200" spc="10" dirty="0">
                <a:latin typeface="Arial"/>
                <a:cs typeface="Arial"/>
              </a:rPr>
              <a:t>2-7 </a:t>
            </a:r>
            <a:r>
              <a:rPr sz="1200" spc="-3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Accessed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09/01/2019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9848" y="483234"/>
            <a:ext cx="54641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Native</a:t>
            </a:r>
            <a:r>
              <a:rPr sz="4400" spc="-110" dirty="0"/>
              <a:t> </a:t>
            </a:r>
            <a:r>
              <a:rPr sz="4400" spc="-20" dirty="0"/>
              <a:t>Tricuspid</a:t>
            </a:r>
            <a:r>
              <a:rPr sz="4400" spc="-45" dirty="0"/>
              <a:t> </a:t>
            </a:r>
            <a:r>
              <a:rPr sz="4400" dirty="0"/>
              <a:t>valve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1447800"/>
            <a:ext cx="6755892" cy="43022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64540" y="6125667"/>
            <a:ext cx="6413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Klatt, EC, </a:t>
            </a:r>
            <a:r>
              <a:rPr sz="1200" spc="-5" dirty="0">
                <a:latin typeface="Arial"/>
                <a:cs typeface="Arial"/>
              </a:rPr>
              <a:t>Robbins and Cotran Color </a:t>
            </a:r>
            <a:r>
              <a:rPr sz="1200" dirty="0">
                <a:latin typeface="Arial"/>
                <a:cs typeface="Arial"/>
              </a:rPr>
              <a:t>Atlas of </a:t>
            </a:r>
            <a:r>
              <a:rPr sz="1200" spc="-15" dirty="0">
                <a:latin typeface="Arial"/>
                <a:cs typeface="Arial"/>
              </a:rPr>
              <a:t>Pathology. </a:t>
            </a:r>
            <a:r>
              <a:rPr sz="1200" spc="-5" dirty="0">
                <a:latin typeface="Arial"/>
                <a:cs typeface="Arial"/>
              </a:rPr>
              <a:t>(2015) </a:t>
            </a:r>
            <a:r>
              <a:rPr sz="1200" spc="-10" dirty="0">
                <a:latin typeface="Arial"/>
                <a:cs typeface="Arial"/>
              </a:rPr>
              <a:t>Elsevier. </a:t>
            </a:r>
            <a:r>
              <a:rPr sz="1200" spc="-5" dirty="0">
                <a:latin typeface="Arial"/>
                <a:cs typeface="Arial"/>
              </a:rPr>
              <a:t>Philadelphia.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Fig. </a:t>
            </a:r>
            <a:r>
              <a:rPr sz="1200" spc="10" dirty="0">
                <a:latin typeface="Arial"/>
                <a:cs typeface="Arial"/>
              </a:rPr>
              <a:t>2-8 </a:t>
            </a:r>
            <a:r>
              <a:rPr sz="1200" spc="-3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Accessed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09/01/2019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5005" y="515238"/>
            <a:ext cx="37128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Valvular</a:t>
            </a:r>
            <a:r>
              <a:rPr spc="-60" dirty="0"/>
              <a:t> </a:t>
            </a:r>
            <a:r>
              <a:rPr spc="-5" dirty="0"/>
              <a:t>disease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41805"/>
            <a:ext cx="7941309" cy="509905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1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The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are subject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 repetetive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injury</a:t>
            </a:r>
            <a:endParaRPr sz="2600">
              <a:latin typeface="Arial"/>
              <a:cs typeface="Arial"/>
            </a:endParaRPr>
          </a:p>
          <a:p>
            <a:pPr marL="724535" indent="-712470">
              <a:lnSpc>
                <a:spcPct val="100000"/>
              </a:lnSpc>
              <a:spcBef>
                <a:spcPts val="315"/>
              </a:spcBef>
              <a:buChar char="•"/>
              <a:tabLst>
                <a:tab pos="724535" algn="l"/>
                <a:tab pos="725170" algn="l"/>
              </a:tabLst>
            </a:pPr>
            <a:r>
              <a:rPr sz="2600" dirty="0">
                <a:latin typeface="Arial"/>
                <a:cs typeface="Arial"/>
              </a:rPr>
              <a:t>Open/close</a:t>
            </a:r>
            <a:endParaRPr sz="2600">
              <a:latin typeface="Arial"/>
              <a:cs typeface="Arial"/>
            </a:endParaRPr>
          </a:p>
          <a:p>
            <a:pPr marL="724535" indent="-712470">
              <a:lnSpc>
                <a:spcPct val="100000"/>
              </a:lnSpc>
              <a:spcBef>
                <a:spcPts val="310"/>
              </a:spcBef>
              <a:buChar char="•"/>
              <a:tabLst>
                <a:tab pos="724535" algn="l"/>
                <a:tab pos="725170" algn="l"/>
              </a:tabLst>
            </a:pPr>
            <a:r>
              <a:rPr sz="2600" dirty="0">
                <a:latin typeface="Arial"/>
                <a:cs typeface="Arial"/>
              </a:rPr>
              <a:t>High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trans valvar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pressures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at opening/closing</a:t>
            </a:r>
            <a:endParaRPr sz="2600">
              <a:latin typeface="Arial"/>
              <a:cs typeface="Arial"/>
            </a:endParaRPr>
          </a:p>
          <a:p>
            <a:pPr marL="718185" indent="-706120">
              <a:lnSpc>
                <a:spcPct val="100000"/>
              </a:lnSpc>
              <a:spcBef>
                <a:spcPts val="315"/>
              </a:spcBef>
              <a:buChar char="•"/>
              <a:tabLst>
                <a:tab pos="718185" algn="l"/>
                <a:tab pos="718820" algn="l"/>
              </a:tabLst>
            </a:pPr>
            <a:r>
              <a:rPr sz="2600" dirty="0">
                <a:latin typeface="Arial"/>
                <a:cs typeface="Arial"/>
              </a:rPr>
              <a:t>This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leads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transient deformation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the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1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Diseases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valves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cause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either</a:t>
            </a:r>
            <a:r>
              <a:rPr sz="2600" spc="30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stenosis</a:t>
            </a:r>
            <a:endParaRPr sz="2600">
              <a:latin typeface="Arial"/>
              <a:cs typeface="Arial"/>
            </a:endParaRPr>
          </a:p>
          <a:p>
            <a:pPr marL="724535" indent="-712470">
              <a:lnSpc>
                <a:spcPct val="100000"/>
              </a:lnSpc>
              <a:spcBef>
                <a:spcPts val="310"/>
              </a:spcBef>
              <a:buChar char="•"/>
              <a:tabLst>
                <a:tab pos="724535" algn="l"/>
                <a:tab pos="725170" algn="l"/>
              </a:tabLst>
            </a:pPr>
            <a:r>
              <a:rPr sz="2600" dirty="0">
                <a:latin typeface="Arial"/>
                <a:cs typeface="Arial"/>
              </a:rPr>
              <a:t>Blockage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blood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flow</a:t>
            </a:r>
            <a:r>
              <a:rPr sz="2600" dirty="0">
                <a:latin typeface="Arial"/>
                <a:cs typeface="Arial"/>
              </a:rPr>
              <a:t> through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valve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1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OR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regurgitation</a:t>
            </a:r>
            <a:endParaRPr sz="2600">
              <a:latin typeface="Arial"/>
              <a:cs typeface="Arial"/>
            </a:endParaRPr>
          </a:p>
          <a:p>
            <a:pPr marL="724535" indent="-712470">
              <a:lnSpc>
                <a:spcPct val="100000"/>
              </a:lnSpc>
              <a:spcBef>
                <a:spcPts val="315"/>
              </a:spcBef>
              <a:buChar char="•"/>
              <a:tabLst>
                <a:tab pos="724535" algn="l"/>
                <a:tab pos="725170" algn="l"/>
              </a:tabLst>
            </a:pPr>
            <a:r>
              <a:rPr sz="2600" dirty="0">
                <a:latin typeface="Arial"/>
                <a:cs typeface="Arial"/>
              </a:rPr>
              <a:t>Leakage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blood </a:t>
            </a:r>
            <a:r>
              <a:rPr sz="2600" spc="5" dirty="0">
                <a:latin typeface="Arial"/>
                <a:cs typeface="Arial"/>
              </a:rPr>
              <a:t>back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through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ts val="2810"/>
              </a:lnSpc>
              <a:spcBef>
                <a:spcPts val="66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A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misshapen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that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does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not open all the way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not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likely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close</a:t>
            </a:r>
            <a:r>
              <a:rPr sz="2600" spc="-15" dirty="0">
                <a:latin typeface="Arial"/>
                <a:cs typeface="Arial"/>
              </a:rPr>
              <a:t> completely.</a:t>
            </a:r>
            <a:endParaRPr sz="2600">
              <a:latin typeface="Arial"/>
              <a:cs typeface="Arial"/>
            </a:endParaRPr>
          </a:p>
          <a:p>
            <a:pPr marL="355600" marR="263525" indent="-343535">
              <a:lnSpc>
                <a:spcPts val="2810"/>
              </a:lnSpc>
              <a:spcBef>
                <a:spcPts val="620"/>
              </a:spcBef>
              <a:buFont typeface="Arial"/>
              <a:buChar char="•"/>
              <a:tabLst>
                <a:tab pos="724535" algn="l"/>
                <a:tab pos="725170" algn="l"/>
              </a:tabLst>
            </a:pPr>
            <a:r>
              <a:rPr dirty="0"/>
              <a:t>	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 “combined” stenosis and regurgitation, 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one 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hemodynamic</a:t>
            </a:r>
            <a:r>
              <a:rPr sz="26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abnormality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typically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predominates.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5005" y="515238"/>
            <a:ext cx="37128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Valvular</a:t>
            </a:r>
            <a:r>
              <a:rPr spc="-60" dirty="0"/>
              <a:t> </a:t>
            </a:r>
            <a:r>
              <a:rPr spc="-5" dirty="0"/>
              <a:t>disease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3447669"/>
            <a:ext cx="14160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544993"/>
            <a:ext cx="7785734" cy="494093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Stenosis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develops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chronically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3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Regurgitation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develop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acutely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 chronically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815975" algn="l"/>
                <a:tab pos="816610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Chronic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conditions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affecting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the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allow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for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compensatory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changes</a:t>
            </a:r>
            <a:endParaRPr sz="2600">
              <a:latin typeface="Arial"/>
              <a:cs typeface="Arial"/>
            </a:endParaRPr>
          </a:p>
          <a:p>
            <a:pPr marL="355600" marR="46990" indent="441325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Acute conditions do not allow for compensatory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change.</a:t>
            </a:r>
            <a:endParaRPr sz="2600">
              <a:latin typeface="Arial"/>
              <a:cs typeface="Arial"/>
            </a:endParaRPr>
          </a:p>
          <a:p>
            <a:pPr marL="355600" marR="71120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724535" algn="l"/>
                <a:tab pos="725170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Functional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regurgitation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stems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from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abnormality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supporting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structure</a:t>
            </a:r>
            <a:endParaRPr sz="2600">
              <a:latin typeface="Arial"/>
              <a:cs typeface="Arial"/>
            </a:endParaRPr>
          </a:p>
          <a:p>
            <a:pPr marL="355600" marR="695325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 abnormally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formed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valve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leads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pressure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overload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involved</a:t>
            </a:r>
            <a:r>
              <a:rPr sz="26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atrium or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ventricle.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 incompetent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valve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leads</a:t>
            </a:r>
            <a:r>
              <a:rPr sz="26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volume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overload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681" y="440181"/>
            <a:ext cx="82467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Obstruction</a:t>
            </a:r>
            <a:r>
              <a:rPr spc="25" dirty="0"/>
              <a:t> </a:t>
            </a:r>
            <a:r>
              <a:rPr spc="-5" dirty="0"/>
              <a:t>to</a:t>
            </a:r>
            <a:r>
              <a:rPr spc="10" dirty="0"/>
              <a:t> </a:t>
            </a:r>
            <a:r>
              <a:rPr spc="-5" dirty="0"/>
              <a:t>left</a:t>
            </a:r>
            <a:r>
              <a:rPr spc="5" dirty="0"/>
              <a:t> </a:t>
            </a:r>
            <a:r>
              <a:rPr spc="-5" dirty="0"/>
              <a:t>ventricular</a:t>
            </a:r>
            <a:r>
              <a:rPr spc="40" dirty="0"/>
              <a:t> </a:t>
            </a:r>
            <a:r>
              <a:rPr spc="-5" dirty="0"/>
              <a:t>outflow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3782948"/>
            <a:ext cx="14160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654372"/>
            <a:ext cx="14160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167130"/>
            <a:ext cx="8067675" cy="5178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064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Produces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systolic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pressure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gradient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between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left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ventricle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the</a:t>
            </a:r>
            <a:r>
              <a:rPr sz="2600" dirty="0">
                <a:latin typeface="Arial"/>
                <a:cs typeface="Arial"/>
              </a:rPr>
              <a:t> aorta.</a:t>
            </a:r>
            <a:endParaRPr sz="2600">
              <a:latin typeface="Arial"/>
              <a:cs typeface="Arial"/>
            </a:endParaRPr>
          </a:p>
          <a:p>
            <a:pPr marL="355600" marR="132715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The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left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ventricle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responds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by dilatation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reduction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stroke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volume.</a:t>
            </a:r>
            <a:endParaRPr sz="2600">
              <a:latin typeface="Arial"/>
              <a:cs typeface="Arial"/>
            </a:endParaRPr>
          </a:p>
          <a:p>
            <a:pPr marL="355600" marR="37465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Left ventricular output is maintained by </a:t>
            </a:r>
            <a:r>
              <a:rPr sz="2600" spc="-5" dirty="0">
                <a:latin typeface="Arial"/>
                <a:cs typeface="Arial"/>
              </a:rPr>
              <a:t>the </a:t>
            </a:r>
            <a:r>
              <a:rPr sz="2600" dirty="0">
                <a:latin typeface="Arial"/>
                <a:cs typeface="Arial"/>
              </a:rPr>
              <a:t>presence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concentric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left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ventricle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spc="-15" dirty="0">
                <a:latin typeface="Arial"/>
                <a:cs typeface="Arial"/>
              </a:rPr>
              <a:t>hypertrophy.</a:t>
            </a:r>
            <a:endParaRPr sz="2600">
              <a:latin typeface="Arial"/>
              <a:cs typeface="Arial"/>
            </a:endParaRPr>
          </a:p>
          <a:p>
            <a:pPr marL="355600" marR="611505" indent="45974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When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hypertrophy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becomes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maladaptive,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left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ventricle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function declines.</a:t>
            </a:r>
            <a:endParaRPr sz="2600">
              <a:latin typeface="Arial"/>
              <a:cs typeface="Arial"/>
            </a:endParaRPr>
          </a:p>
          <a:p>
            <a:pPr marL="355600" marR="1268095" indent="45974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Hypertrophy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elevates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myocardial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oxygen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requirements.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724535" algn="l"/>
                <a:tab pos="725170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Coronary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artery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perfusion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decreases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as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increased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muscular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pressure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compresses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coronary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arteries.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7805" y="515238"/>
            <a:ext cx="46272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Increase</a:t>
            </a:r>
            <a:r>
              <a:rPr spc="-10" dirty="0"/>
              <a:t> </a:t>
            </a:r>
            <a:r>
              <a:rPr spc="-5" dirty="0"/>
              <a:t>in</a:t>
            </a:r>
            <a:r>
              <a:rPr spc="-20" dirty="0"/>
              <a:t> </a:t>
            </a:r>
            <a:r>
              <a:rPr spc="-5" dirty="0"/>
              <a:t>afterload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4895" y="1923288"/>
            <a:ext cx="4337303" cy="330860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25055" y="2171014"/>
            <a:ext cx="281305" cy="27044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dirty="0">
                <a:latin typeface="Arial"/>
                <a:cs typeface="Arial"/>
              </a:rPr>
              <a:t>Left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ventricular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pressure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79775" y="5303646"/>
            <a:ext cx="2535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Left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ventricular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volume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60775" y="4066413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14290" y="4066413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40754" y="2275713"/>
            <a:ext cx="148780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AutoNum type="alphaUcPeriod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Normal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AutoNum type="alphaUcPeriod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Inc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ed  afterload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41694" y="3491229"/>
            <a:ext cx="236918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9530" algn="just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Increased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systolic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pressure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(1-2)</a:t>
            </a:r>
            <a:endParaRPr sz="20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buAutoNum type="arabicPeriod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Decreased stroke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volume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(mid-width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PV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loop)</a:t>
            </a:r>
            <a:endParaRPr sz="2000">
              <a:latin typeface="Arial"/>
              <a:cs typeface="Arial"/>
            </a:endParaRPr>
          </a:p>
          <a:p>
            <a:pPr marL="12700" marR="459105">
              <a:lnSpc>
                <a:spcPct val="100000"/>
              </a:lnSpc>
              <a:buAutoNum type="arabicPeriod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Increased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end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systolic volume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(baseline)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2024" y="1310660"/>
            <a:ext cx="5169876" cy="4179577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7029" y="515238"/>
            <a:ext cx="33280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Aortic</a:t>
            </a:r>
            <a:r>
              <a:rPr spc="-40" dirty="0"/>
              <a:t> </a:t>
            </a:r>
            <a:r>
              <a:rPr spc="-5" dirty="0"/>
              <a:t>stenosis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0402" y="1443608"/>
            <a:ext cx="7643495" cy="4538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51815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In </a:t>
            </a:r>
            <a:r>
              <a:rPr sz="2600" spc="-5" dirty="0">
                <a:latin typeface="Arial"/>
                <a:cs typeface="Arial"/>
              </a:rPr>
              <a:t>aortic </a:t>
            </a:r>
            <a:r>
              <a:rPr sz="2600" dirty="0">
                <a:latin typeface="Arial"/>
                <a:cs typeface="Arial"/>
              </a:rPr>
              <a:t>stenosis left ventricular emptying is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impaired because of high outflow resistance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caused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by a reduction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the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orifice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area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when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it opens.</a:t>
            </a:r>
            <a:endParaRPr sz="2600">
              <a:latin typeface="Arial"/>
              <a:cs typeface="Arial"/>
            </a:endParaRPr>
          </a:p>
          <a:p>
            <a:pPr marL="355600" marR="56515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This high outflow resistance causes a large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pressure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gradient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 </a:t>
            </a:r>
            <a:r>
              <a:rPr sz="2600" spc="5" dirty="0">
                <a:latin typeface="Arial"/>
                <a:cs typeface="Arial"/>
              </a:rPr>
              <a:t>occur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across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aortic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during ejection, such that the peak systolic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pressure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within the ventricle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 greatly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increased.</a:t>
            </a:r>
            <a:endParaRPr sz="26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0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This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leads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 an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increase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ventricular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wall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stress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afterload</a:t>
            </a:r>
            <a:r>
              <a:rPr sz="2600" dirty="0">
                <a:latin typeface="Arial"/>
                <a:cs typeface="Arial"/>
              </a:rPr>
              <a:t>), a decrease in stroke volume, and an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increase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end-systolic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volume.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7029" y="386842"/>
            <a:ext cx="33280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Aortic</a:t>
            </a:r>
            <a:r>
              <a:rPr spc="-40" dirty="0"/>
              <a:t> </a:t>
            </a:r>
            <a:r>
              <a:rPr spc="-5" dirty="0"/>
              <a:t>stenosis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8800" y="1185418"/>
            <a:ext cx="8141970" cy="5483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9436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Stroke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volume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decreases</a:t>
            </a:r>
            <a:r>
              <a:rPr sz="2600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because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velocity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fiber shortening is decreased by the increased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afterload</a:t>
            </a:r>
            <a:endParaRPr sz="2600">
              <a:latin typeface="Arial"/>
              <a:cs typeface="Arial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600"/>
              </a:spcBef>
              <a:buChar char="•"/>
              <a:tabLst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Because end-systolic volume is elevated, </a:t>
            </a:r>
            <a:r>
              <a:rPr sz="2600" spc="-5" dirty="0">
                <a:latin typeface="Arial"/>
                <a:cs typeface="Arial"/>
              </a:rPr>
              <a:t>the </a:t>
            </a:r>
            <a:r>
              <a:rPr sz="2600" dirty="0">
                <a:latin typeface="Arial"/>
                <a:cs typeface="Arial"/>
              </a:rPr>
              <a:t>excess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residual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volume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added to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incoming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venous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return </a:t>
            </a:r>
            <a:r>
              <a:rPr sz="2600" spc="-7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causes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end-diastolic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volume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increase.</a:t>
            </a:r>
            <a:endParaRPr sz="2600">
              <a:latin typeface="Arial"/>
              <a:cs typeface="Arial"/>
            </a:endParaRPr>
          </a:p>
          <a:p>
            <a:pPr marL="355600" marR="93345" indent="-343535">
              <a:lnSpc>
                <a:spcPct val="100000"/>
              </a:lnSpc>
              <a:spcBef>
                <a:spcPts val="60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Stroke volume falls because the end-systolic volume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increases substantially more than 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end-diastolic 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volume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increases.</a:t>
            </a:r>
            <a:endParaRPr sz="2600">
              <a:latin typeface="Arial"/>
              <a:cs typeface="Arial"/>
            </a:endParaRPr>
          </a:p>
          <a:p>
            <a:pPr marL="355600" marR="407670" indent="-343535">
              <a:lnSpc>
                <a:spcPct val="100000"/>
              </a:lnSpc>
              <a:spcBef>
                <a:spcPts val="60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The fall in stroke volume can lead </a:t>
            </a:r>
            <a:r>
              <a:rPr sz="2600" spc="-5" dirty="0">
                <a:latin typeface="Arial"/>
                <a:cs typeface="Arial"/>
              </a:rPr>
              <a:t>to </a:t>
            </a:r>
            <a:r>
              <a:rPr sz="2600" dirty="0">
                <a:latin typeface="Arial"/>
                <a:cs typeface="Arial"/>
              </a:rPr>
              <a:t>a reduction in </a:t>
            </a:r>
            <a:r>
              <a:rPr sz="2600" spc="-7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arterial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pressure.</a:t>
            </a:r>
            <a:endParaRPr sz="2600">
              <a:latin typeface="Arial"/>
              <a:cs typeface="Arial"/>
            </a:endParaRPr>
          </a:p>
          <a:p>
            <a:pPr marL="355600" marR="424180" indent="-343535">
              <a:lnSpc>
                <a:spcPct val="100000"/>
              </a:lnSpc>
              <a:spcBef>
                <a:spcPts val="6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Stroke volume falls even further if the ventricle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begins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exhibit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systolic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diastolic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dysfunction.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7029" y="515238"/>
            <a:ext cx="33280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Aortic</a:t>
            </a:r>
            <a:r>
              <a:rPr spc="-40" dirty="0"/>
              <a:t> </a:t>
            </a:r>
            <a:r>
              <a:rPr spc="-5" dirty="0"/>
              <a:t>stenosis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0402" y="1443608"/>
            <a:ext cx="7481570" cy="3272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Compensatory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increases</a:t>
            </a:r>
            <a:r>
              <a:rPr sz="2600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sz="260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end-diastolic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volume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will be limited by ventricular hypertrophy that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occurs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due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sz="26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chronic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increase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afterload.</a:t>
            </a:r>
            <a:endParaRPr sz="2600">
              <a:latin typeface="Arial"/>
              <a:cs typeface="Arial"/>
            </a:endParaRPr>
          </a:p>
          <a:p>
            <a:pPr marL="355600" marR="153670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This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hypertrophy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lead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to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 large increase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end-diastolic pressure that is associated with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reduced end-diastolic volumes because the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increased </a:t>
            </a:r>
            <a:r>
              <a:rPr sz="2600" spc="-5" dirty="0">
                <a:latin typeface="Arial"/>
                <a:cs typeface="Arial"/>
              </a:rPr>
              <a:t>stiffness </a:t>
            </a:r>
            <a:r>
              <a:rPr sz="2600" dirty="0">
                <a:latin typeface="Arial"/>
                <a:cs typeface="Arial"/>
              </a:rPr>
              <a:t>of the ventricle prevents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normal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ventricular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filling.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2769" y="515238"/>
            <a:ext cx="44608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Physiologic</a:t>
            </a:r>
            <a:r>
              <a:rPr spc="-35" dirty="0"/>
              <a:t> </a:t>
            </a:r>
            <a:r>
              <a:rPr dirty="0"/>
              <a:t>splitting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25295"/>
            <a:ext cx="8047990" cy="367157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During</a:t>
            </a:r>
            <a:r>
              <a:rPr sz="2600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expiration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534035" algn="l"/>
                <a:tab pos="534670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The </a:t>
            </a:r>
            <a:r>
              <a:rPr sz="2600" spc="-5" dirty="0">
                <a:latin typeface="Arial"/>
                <a:cs typeface="Arial"/>
              </a:rPr>
              <a:t>aortic </a:t>
            </a:r>
            <a:r>
              <a:rPr sz="2600" dirty="0">
                <a:latin typeface="Arial"/>
                <a:cs typeface="Arial"/>
              </a:rPr>
              <a:t>and pulmonic components of the second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heart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sound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are separated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by &lt;30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ms</a:t>
            </a:r>
            <a:endParaRPr sz="2600">
              <a:latin typeface="Arial"/>
              <a:cs typeface="Arial"/>
            </a:endParaRPr>
          </a:p>
          <a:p>
            <a:pPr marL="521970" indent="-509905">
              <a:lnSpc>
                <a:spcPct val="100000"/>
              </a:lnSpc>
              <a:spcBef>
                <a:spcPts val="630"/>
              </a:spcBef>
              <a:buChar char="•"/>
              <a:tabLst>
                <a:tab pos="521334" algn="l"/>
                <a:tab pos="522605" algn="l"/>
              </a:tabLst>
            </a:pPr>
            <a:r>
              <a:rPr sz="2600" dirty="0">
                <a:latin typeface="Arial"/>
                <a:cs typeface="Arial"/>
              </a:rPr>
              <a:t>Are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appreciated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 single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sound.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During</a:t>
            </a:r>
            <a:r>
              <a:rPr sz="2600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inspiration</a:t>
            </a:r>
            <a:endParaRPr sz="2600">
              <a:latin typeface="Arial"/>
              <a:cs typeface="Arial"/>
            </a:endParaRPr>
          </a:p>
          <a:p>
            <a:pPr marL="534035" indent="-521970">
              <a:lnSpc>
                <a:spcPct val="100000"/>
              </a:lnSpc>
              <a:spcBef>
                <a:spcPts val="625"/>
              </a:spcBef>
              <a:buChar char="•"/>
              <a:tabLst>
                <a:tab pos="534035" algn="l"/>
                <a:tab pos="534670" algn="l"/>
              </a:tabLst>
            </a:pPr>
            <a:r>
              <a:rPr sz="2600" dirty="0">
                <a:latin typeface="Arial"/>
                <a:cs typeface="Arial"/>
              </a:rPr>
              <a:t>The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splitting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interval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widens</a:t>
            </a:r>
            <a:endParaRPr sz="2600">
              <a:latin typeface="Arial"/>
              <a:cs typeface="Arial"/>
            </a:endParaRPr>
          </a:p>
          <a:p>
            <a:pPr marL="355600" marR="632460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534035" algn="l"/>
                <a:tab pos="534670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components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are clearly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separated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into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two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distinct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sounds.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6047" y="785032"/>
            <a:ext cx="5488106" cy="48501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36357" y="1786508"/>
            <a:ext cx="95948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Aortic </a:t>
            </a:r>
            <a:r>
              <a:rPr sz="2000" spc="5" dirty="0"/>
              <a:t> </a:t>
            </a:r>
            <a:r>
              <a:rPr sz="2000" dirty="0"/>
              <a:t>stenosis  (red)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1839595" y="6034836"/>
            <a:ext cx="3901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https:/</a:t>
            </a:r>
            <a:r>
              <a:rPr sz="1200" spc="-10" dirty="0">
                <a:latin typeface="Arial"/>
                <a:cs typeface="Arial"/>
                <a:hlinkClick r:id="rId3"/>
              </a:rPr>
              <a:t>/w</a:t>
            </a:r>
            <a:r>
              <a:rPr sz="1200" spc="-10" dirty="0">
                <a:latin typeface="Arial"/>
                <a:cs typeface="Arial"/>
              </a:rPr>
              <a:t>w</a:t>
            </a:r>
            <a:r>
              <a:rPr sz="1200" spc="-10" dirty="0">
                <a:latin typeface="Arial"/>
                <a:cs typeface="Arial"/>
                <a:hlinkClick r:id="rId3"/>
              </a:rPr>
              <a:t>w.cvphysiology.com/Heart%20Disease/HD009b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7029" y="515238"/>
            <a:ext cx="33280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Aortic</a:t>
            </a:r>
            <a:r>
              <a:rPr spc="-40" dirty="0"/>
              <a:t> </a:t>
            </a:r>
            <a:r>
              <a:rPr spc="-5" dirty="0"/>
              <a:t>stenosis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24737"/>
            <a:ext cx="7898765" cy="5099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06172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In developed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countries,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etiology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aortic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stenosis (AS) is a process akin to but is not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atherosclerosis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718185" algn="l"/>
                <a:tab pos="718820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initial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lesion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 plaque-like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 a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central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core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lipids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 macrophages.</a:t>
            </a:r>
            <a:endParaRPr sz="2600">
              <a:latin typeface="Arial"/>
              <a:cs typeface="Arial"/>
            </a:endParaRPr>
          </a:p>
          <a:p>
            <a:pPr marL="355600" marR="352425" indent="-34353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757555" algn="l"/>
                <a:tab pos="758190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Over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time the plaque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becomes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calcified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 in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15% of cases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actually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contains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lamellar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bone.</a:t>
            </a:r>
            <a:endParaRPr sz="2600">
              <a:latin typeface="Arial"/>
              <a:cs typeface="Arial"/>
            </a:endParaRPr>
          </a:p>
          <a:p>
            <a:pPr marL="355600" marR="643890" indent="-343535">
              <a:lnSpc>
                <a:spcPct val="100000"/>
              </a:lnSpc>
              <a:spcBef>
                <a:spcPts val="62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The process holds in </a:t>
            </a:r>
            <a:r>
              <a:rPr sz="2600" spc="5" dirty="0">
                <a:latin typeface="Arial"/>
                <a:cs typeface="Arial"/>
              </a:rPr>
              <a:t>common </a:t>
            </a:r>
            <a:r>
              <a:rPr sz="2600" dirty="0">
                <a:latin typeface="Arial"/>
                <a:cs typeface="Arial"/>
              </a:rPr>
              <a:t>many of </a:t>
            </a:r>
            <a:r>
              <a:rPr sz="2600" spc="-5" dirty="0">
                <a:latin typeface="Arial"/>
                <a:cs typeface="Arial"/>
              </a:rPr>
              <a:t>the </a:t>
            </a:r>
            <a:r>
              <a:rPr sz="2600" dirty="0">
                <a:latin typeface="Arial"/>
                <a:cs typeface="Arial"/>
              </a:rPr>
              <a:t>risk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factors for atherosclerotic coronary disease,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including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hyperlipidemia,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hypertension,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metabolic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syndrome.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30"/>
              </a:spcBef>
              <a:buChar char="•"/>
              <a:tabLst>
                <a:tab pos="355600" algn="l"/>
                <a:tab pos="356235" algn="l"/>
                <a:tab pos="2745105" algn="l"/>
              </a:tabLst>
            </a:pPr>
            <a:r>
              <a:rPr sz="2600" dirty="0">
                <a:latin typeface="Arial"/>
                <a:cs typeface="Arial"/>
              </a:rPr>
              <a:t>Lp(a),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not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LDL,	associated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progression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4672" y="509016"/>
            <a:ext cx="7126224" cy="5522976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68961"/>
            <a:ext cx="9138285" cy="9525"/>
          </a:xfrm>
          <a:custGeom>
            <a:avLst/>
            <a:gdLst/>
            <a:ahLst/>
            <a:cxnLst/>
            <a:rect l="l" t="t" r="r" b="b"/>
            <a:pathLst>
              <a:path w="9138285" h="9525">
                <a:moveTo>
                  <a:pt x="9137904" y="0"/>
                </a:moveTo>
                <a:lnTo>
                  <a:pt x="0" y="0"/>
                </a:lnTo>
                <a:lnTo>
                  <a:pt x="0" y="9524"/>
                </a:lnTo>
                <a:lnTo>
                  <a:pt x="9137904" y="9524"/>
                </a:lnTo>
                <a:lnTo>
                  <a:pt x="913790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2815" y="6259169"/>
            <a:ext cx="57023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Citation: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AORTIC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VALVE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DISEASE,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Fuster V,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Harrington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RA,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Narula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J,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Eapen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ZJ.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Hurst's</a:t>
            </a:r>
            <a:r>
              <a:rPr sz="800" i="1" spc="-2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The</a:t>
            </a:r>
            <a:r>
              <a:rPr sz="800" i="1" spc="2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Heart,</a:t>
            </a:r>
            <a:r>
              <a:rPr sz="800" i="1" spc="2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14e;</a:t>
            </a:r>
            <a:r>
              <a:rPr sz="800" i="1" spc="4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2017.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Available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at: 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https://accessmedicine.mhmedical.com/content.aspx?bookid=2046&amp;sectionid=176557433</a:t>
            </a:r>
            <a:r>
              <a:rPr sz="800" spc="2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Accessed:</a:t>
            </a:r>
            <a:r>
              <a:rPr sz="800" spc="2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April</a:t>
            </a:r>
            <a:r>
              <a:rPr sz="800" spc="2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22,</a:t>
            </a:r>
            <a:r>
              <a:rPr sz="800" spc="2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2020 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Copyright</a:t>
            </a:r>
            <a:r>
              <a:rPr sz="800" spc="20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99999"/>
                </a:solidFill>
                <a:latin typeface="Arial"/>
                <a:cs typeface="Arial"/>
              </a:rPr>
              <a:t>© 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2020</a:t>
            </a:r>
            <a:r>
              <a:rPr sz="800" spc="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McGraw-Hill Education.</a:t>
            </a:r>
            <a:r>
              <a:rPr sz="800" spc="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99999"/>
                </a:solidFill>
                <a:latin typeface="Arial"/>
                <a:cs typeface="Arial"/>
              </a:rPr>
              <a:t>All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 rights reserved</a:t>
            </a:r>
            <a:endParaRPr sz="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731" y="6269735"/>
            <a:ext cx="451104" cy="4495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77774" y="5154295"/>
            <a:ext cx="8667750" cy="481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"/>
                <a:cs typeface="Arial"/>
              </a:rPr>
              <a:t>The </a:t>
            </a:r>
            <a:r>
              <a:rPr sz="1000" spc="-5" dirty="0">
                <a:latin typeface="Arial"/>
                <a:cs typeface="Arial"/>
              </a:rPr>
              <a:t>early plaque of aortic stenosis </a:t>
            </a:r>
            <a:r>
              <a:rPr sz="1000" spc="-10" dirty="0">
                <a:latin typeface="Arial"/>
                <a:cs typeface="Arial"/>
              </a:rPr>
              <a:t>demonstrating </a:t>
            </a:r>
            <a:r>
              <a:rPr sz="1000" spc="-5" dirty="0">
                <a:latin typeface="Arial"/>
                <a:cs typeface="Arial"/>
              </a:rPr>
              <a:t>similarities to an atherosclerotic plaque. Reproduced with permission from Otto CM, Kuusisto </a:t>
            </a:r>
            <a:r>
              <a:rPr sz="1000" dirty="0">
                <a:latin typeface="Arial"/>
                <a:cs typeface="Arial"/>
              </a:rPr>
              <a:t>J, 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Reichenbach DD, et al: Characterization of </a:t>
            </a:r>
            <a:r>
              <a:rPr sz="1000" spc="-10" dirty="0">
                <a:latin typeface="Arial"/>
                <a:cs typeface="Arial"/>
              </a:rPr>
              <a:t>the </a:t>
            </a:r>
            <a:r>
              <a:rPr sz="1000" dirty="0">
                <a:latin typeface="Arial"/>
                <a:cs typeface="Arial"/>
              </a:rPr>
              <a:t>early </a:t>
            </a:r>
            <a:r>
              <a:rPr sz="1000" spc="-5" dirty="0">
                <a:latin typeface="Arial"/>
                <a:cs typeface="Arial"/>
              </a:rPr>
              <a:t>lesion of </a:t>
            </a:r>
            <a:r>
              <a:rPr sz="1000" spc="-10" dirty="0">
                <a:latin typeface="Arial"/>
                <a:cs typeface="Arial"/>
              </a:rPr>
              <a:t>‘degenerative’ </a:t>
            </a:r>
            <a:r>
              <a:rPr sz="1000" spc="-5" dirty="0">
                <a:latin typeface="Arial"/>
                <a:cs typeface="Arial"/>
              </a:rPr>
              <a:t>valvular aortic stenosis. Histological </a:t>
            </a:r>
            <a:r>
              <a:rPr sz="1000" spc="-10" dirty="0">
                <a:latin typeface="Arial"/>
                <a:cs typeface="Arial"/>
              </a:rPr>
              <a:t>and </a:t>
            </a:r>
            <a:r>
              <a:rPr sz="1000" spc="-5" dirty="0">
                <a:latin typeface="Arial"/>
                <a:cs typeface="Arial"/>
              </a:rPr>
              <a:t>immunohistochemical studies.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Circulation.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1994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Aug;90(2):844-853.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83791" y="457200"/>
            <a:ext cx="6376416" cy="4355592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4089" y="373761"/>
            <a:ext cx="46551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Aortic</a:t>
            </a:r>
            <a:r>
              <a:rPr spc="-10" dirty="0"/>
              <a:t> </a:t>
            </a:r>
            <a:r>
              <a:rPr spc="-5" dirty="0"/>
              <a:t>valve</a:t>
            </a:r>
            <a:r>
              <a:rPr spc="-10" dirty="0"/>
              <a:t> </a:t>
            </a:r>
            <a:r>
              <a:rPr spc="-5" dirty="0"/>
              <a:t>stenosis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5302707"/>
            <a:ext cx="14160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6174740"/>
            <a:ext cx="14160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101826"/>
            <a:ext cx="7465059" cy="549529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Congenitally</a:t>
            </a:r>
            <a:r>
              <a:rPr sz="2600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bicuspid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valve.</a:t>
            </a:r>
            <a:endParaRPr sz="2600">
              <a:latin typeface="Arial"/>
              <a:cs typeface="Arial"/>
            </a:endParaRPr>
          </a:p>
          <a:p>
            <a:pPr marL="815975" indent="-803910">
              <a:lnSpc>
                <a:spcPct val="100000"/>
              </a:lnSpc>
              <a:spcBef>
                <a:spcPts val="625"/>
              </a:spcBef>
              <a:buChar char="•"/>
              <a:tabLst>
                <a:tab pos="815975" algn="l"/>
                <a:tab pos="816610" algn="l"/>
              </a:tabLst>
            </a:pPr>
            <a:r>
              <a:rPr sz="2600" dirty="0">
                <a:latin typeface="Arial"/>
                <a:cs typeface="Arial"/>
              </a:rPr>
              <a:t>1-2%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population</a:t>
            </a:r>
            <a:endParaRPr sz="2600">
              <a:latin typeface="Arial"/>
              <a:cs typeface="Arial"/>
            </a:endParaRPr>
          </a:p>
          <a:p>
            <a:pPr marL="907415" indent="-895350">
              <a:lnSpc>
                <a:spcPct val="100000"/>
              </a:lnSpc>
              <a:spcBef>
                <a:spcPts val="625"/>
              </a:spcBef>
              <a:buChar char="•"/>
              <a:tabLst>
                <a:tab pos="907415" algn="l"/>
                <a:tab pos="908050" algn="l"/>
              </a:tabLst>
            </a:pPr>
            <a:r>
              <a:rPr sz="2600" dirty="0">
                <a:latin typeface="Arial"/>
                <a:cs typeface="Arial"/>
              </a:rPr>
              <a:t>One-third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become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stenotic</a:t>
            </a:r>
            <a:endParaRPr sz="2600">
              <a:latin typeface="Arial"/>
              <a:cs typeface="Arial"/>
            </a:endParaRPr>
          </a:p>
          <a:p>
            <a:pPr marL="1184910" indent="-1172210">
              <a:lnSpc>
                <a:spcPct val="100000"/>
              </a:lnSpc>
              <a:spcBef>
                <a:spcPts val="625"/>
              </a:spcBef>
              <a:buChar char="•"/>
              <a:tabLst>
                <a:tab pos="1184275" algn="l"/>
                <a:tab pos="1184910" algn="l"/>
              </a:tabLst>
            </a:pPr>
            <a:r>
              <a:rPr sz="2600" dirty="0">
                <a:latin typeface="Arial"/>
                <a:cs typeface="Arial"/>
              </a:rPr>
              <a:t>50%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</a:t>
            </a:r>
            <a:r>
              <a:rPr sz="2600" spc="-5" dirty="0">
                <a:latin typeface="Arial"/>
                <a:cs typeface="Arial"/>
              </a:rPr>
              <a:t>those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under 70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years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age.</a:t>
            </a:r>
            <a:endParaRPr sz="2600">
              <a:latin typeface="Arial"/>
              <a:cs typeface="Arial"/>
            </a:endParaRPr>
          </a:p>
          <a:p>
            <a:pPr marL="815975" indent="-803910">
              <a:lnSpc>
                <a:spcPct val="100000"/>
              </a:lnSpc>
              <a:spcBef>
                <a:spcPts val="625"/>
              </a:spcBef>
              <a:buChar char="•"/>
              <a:tabLst>
                <a:tab pos="815975" algn="l"/>
                <a:tab pos="816610" algn="l"/>
              </a:tabLst>
            </a:pPr>
            <a:r>
              <a:rPr sz="2600" dirty="0">
                <a:latin typeface="Arial"/>
                <a:cs typeface="Arial"/>
              </a:rPr>
              <a:t>Prevalent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in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Turner’s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syndrome</a:t>
            </a:r>
            <a:endParaRPr sz="2600">
              <a:latin typeface="Arial"/>
              <a:cs typeface="Arial"/>
            </a:endParaRPr>
          </a:p>
          <a:p>
            <a:pPr marL="355600" marR="248285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Nodules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calcium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are on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the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sinus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side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the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cusps.</a:t>
            </a:r>
            <a:endParaRPr sz="2600">
              <a:latin typeface="Arial"/>
              <a:cs typeface="Arial"/>
            </a:endParaRPr>
          </a:p>
          <a:p>
            <a:pPr marL="355600" marR="23495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  <a:tab pos="1882139" algn="l"/>
              </a:tabLst>
            </a:pPr>
            <a:r>
              <a:rPr sz="2600" dirty="0">
                <a:latin typeface="Arial"/>
                <a:cs typeface="Arial"/>
              </a:rPr>
              <a:t>In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most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cases,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bicuspid valves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have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one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smaller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cusp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	one large cusp.</a:t>
            </a:r>
            <a:endParaRPr sz="2600">
              <a:latin typeface="Arial"/>
              <a:cs typeface="Arial"/>
            </a:endParaRPr>
          </a:p>
          <a:p>
            <a:pPr marL="355600" marR="5080" indent="454025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The larger cusp may have a midline raphe,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representing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incomplete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separation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two cusps</a:t>
            </a:r>
            <a:endParaRPr sz="2600">
              <a:latin typeface="Arial"/>
              <a:cs typeface="Arial"/>
            </a:endParaRPr>
          </a:p>
          <a:p>
            <a:pPr marL="1091565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Major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site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calcification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4089" y="373761"/>
            <a:ext cx="46551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Aortic</a:t>
            </a:r>
            <a:r>
              <a:rPr spc="-10" dirty="0"/>
              <a:t> </a:t>
            </a:r>
            <a:r>
              <a:rPr spc="-5" dirty="0"/>
              <a:t>valve</a:t>
            </a:r>
            <a:r>
              <a:rPr spc="-10" dirty="0"/>
              <a:t> </a:t>
            </a:r>
            <a:r>
              <a:rPr spc="-5" dirty="0"/>
              <a:t>stenosis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68298"/>
            <a:ext cx="7239000" cy="486092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3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Ejection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sound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characteristic.</a:t>
            </a:r>
            <a:endParaRPr sz="2600">
              <a:latin typeface="Arial"/>
              <a:cs typeface="Arial"/>
            </a:endParaRPr>
          </a:p>
          <a:p>
            <a:pPr marL="355600" marR="144145" indent="-343535">
              <a:lnSpc>
                <a:spcPct val="110000"/>
              </a:lnSpc>
              <a:spcBef>
                <a:spcPts val="63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Loss of function Notch 1 mutation at 9q34.3 in </a:t>
            </a:r>
            <a:r>
              <a:rPr sz="2600" spc="-7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familial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cases</a:t>
            </a:r>
            <a:endParaRPr sz="2600">
              <a:latin typeface="Arial"/>
              <a:cs typeface="Arial"/>
            </a:endParaRPr>
          </a:p>
          <a:p>
            <a:pPr marL="355600" marR="733425" indent="-343535">
              <a:lnSpc>
                <a:spcPct val="110100"/>
              </a:lnSpc>
              <a:spcBef>
                <a:spcPts val="62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-5" dirty="0">
                <a:latin typeface="Arial"/>
                <a:cs typeface="Arial"/>
              </a:rPr>
              <a:t>NKX2.5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(endothelial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nitric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oxide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synthase)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implicated</a:t>
            </a:r>
            <a:endParaRPr sz="2600">
              <a:latin typeface="Arial"/>
              <a:cs typeface="Arial"/>
            </a:endParaRPr>
          </a:p>
          <a:p>
            <a:pPr marL="355600" marR="187325" indent="-343535">
              <a:lnSpc>
                <a:spcPct val="11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Medial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degeneration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 aneurysm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formation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frequent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1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-95" dirty="0">
                <a:latin typeface="Arial"/>
                <a:cs typeface="Arial"/>
              </a:rPr>
              <a:t>LV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responds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by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dilation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reduction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stroke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volume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(concentric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hypertrophy)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93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Echocardiogram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diagnostic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4089" y="375361"/>
            <a:ext cx="46558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Aortic</a:t>
            </a:r>
            <a:r>
              <a:rPr spc="-10" dirty="0"/>
              <a:t> </a:t>
            </a:r>
            <a:r>
              <a:rPr spc="-5" dirty="0"/>
              <a:t>valve stenosis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4034764"/>
            <a:ext cx="141605" cy="157099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101953"/>
            <a:ext cx="7962265" cy="545528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3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Calcified</a:t>
            </a:r>
            <a:r>
              <a:rPr sz="26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aortic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valve</a:t>
            </a:r>
            <a:endParaRPr sz="2600">
              <a:latin typeface="Arial"/>
              <a:cs typeface="Arial"/>
            </a:endParaRPr>
          </a:p>
          <a:p>
            <a:pPr marL="815975" indent="-803910">
              <a:lnSpc>
                <a:spcPct val="100000"/>
              </a:lnSpc>
              <a:spcBef>
                <a:spcPts val="935"/>
              </a:spcBef>
              <a:buChar char="•"/>
              <a:tabLst>
                <a:tab pos="815975" algn="l"/>
                <a:tab pos="816610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Degenerative</a:t>
            </a:r>
            <a:r>
              <a:rPr sz="2600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change</a:t>
            </a:r>
            <a:endParaRPr sz="2600">
              <a:latin typeface="Arial"/>
              <a:cs typeface="Arial"/>
            </a:endParaRPr>
          </a:p>
          <a:p>
            <a:pPr marL="355600" marR="22225" indent="-343535">
              <a:lnSpc>
                <a:spcPct val="110100"/>
              </a:lnSpc>
              <a:spcBef>
                <a:spcPts val="620"/>
              </a:spcBef>
              <a:buFont typeface="Arial"/>
              <a:buChar char="•"/>
              <a:tabLst>
                <a:tab pos="1184275" algn="l"/>
                <a:tab pos="1184910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Most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common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cause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patients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over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70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years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age.</a:t>
            </a:r>
            <a:endParaRPr sz="2600">
              <a:latin typeface="Arial"/>
              <a:cs typeface="Arial"/>
            </a:endParaRPr>
          </a:p>
          <a:p>
            <a:pPr marL="355600" marR="412750" indent="-343535">
              <a:lnSpc>
                <a:spcPct val="110000"/>
              </a:lnSpc>
              <a:spcBef>
                <a:spcPts val="625"/>
              </a:spcBef>
              <a:buFont typeface="Arial"/>
              <a:buChar char="•"/>
              <a:tabLst>
                <a:tab pos="724535" algn="l"/>
                <a:tab pos="725170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Calcification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sinus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side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cusps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little</a:t>
            </a:r>
            <a:r>
              <a:rPr sz="2600" dirty="0">
                <a:latin typeface="Arial"/>
                <a:cs typeface="Arial"/>
              </a:rPr>
              <a:t> involvement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</a:t>
            </a:r>
            <a:r>
              <a:rPr sz="2600" spc="-5" dirty="0">
                <a:latin typeface="Arial"/>
                <a:cs typeface="Arial"/>
              </a:rPr>
              <a:t>the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commissures</a:t>
            </a:r>
            <a:endParaRPr sz="2600">
              <a:latin typeface="Arial"/>
              <a:cs typeface="Arial"/>
            </a:endParaRPr>
          </a:p>
          <a:p>
            <a:pPr marL="1091565" marR="1477645" indent="-91440">
              <a:lnSpc>
                <a:spcPct val="130000"/>
              </a:lnSpc>
              <a:spcBef>
                <a:spcPts val="5"/>
              </a:spcBef>
            </a:pPr>
            <a:r>
              <a:rPr sz="2600" dirty="0">
                <a:latin typeface="Arial"/>
                <a:cs typeface="Arial"/>
              </a:rPr>
              <a:t>Extends into sinus of </a:t>
            </a:r>
            <a:r>
              <a:rPr sz="2600" spc="-25" dirty="0">
                <a:latin typeface="Arial"/>
                <a:cs typeface="Arial"/>
              </a:rPr>
              <a:t>Valsalva 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Metaplastic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bone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formation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identified</a:t>
            </a:r>
            <a:endParaRPr sz="2600">
              <a:latin typeface="Arial"/>
              <a:cs typeface="Arial"/>
            </a:endParaRPr>
          </a:p>
          <a:p>
            <a:pPr marL="355600" marR="871855" indent="459740">
              <a:lnSpc>
                <a:spcPct val="110100"/>
              </a:lnSpc>
              <a:spcBef>
                <a:spcPts val="620"/>
              </a:spcBef>
            </a:pPr>
            <a:r>
              <a:rPr sz="2600" dirty="0">
                <a:latin typeface="Arial"/>
                <a:cs typeface="Arial"/>
              </a:rPr>
              <a:t>May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also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calcification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mitral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annulus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(clinically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unimportant)</a:t>
            </a:r>
            <a:endParaRPr sz="2600">
              <a:latin typeface="Arial"/>
              <a:cs typeface="Arial"/>
            </a:endParaRPr>
          </a:p>
          <a:p>
            <a:pPr marL="613410" indent="-601345">
              <a:lnSpc>
                <a:spcPct val="100000"/>
              </a:lnSpc>
              <a:spcBef>
                <a:spcPts val="935"/>
              </a:spcBef>
              <a:buChar char="•"/>
              <a:tabLst>
                <a:tab pos="612775" algn="l"/>
                <a:tab pos="614045" algn="l"/>
              </a:tabLst>
            </a:pPr>
            <a:r>
              <a:rPr sz="2600" dirty="0">
                <a:latin typeface="Arial"/>
                <a:cs typeface="Arial"/>
              </a:rPr>
              <a:t>Also consequence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rheumatoid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arthritis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valvulitis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715" y="2340702"/>
            <a:ext cx="7769507" cy="2665774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4089" y="375361"/>
            <a:ext cx="46558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Aortic</a:t>
            </a:r>
            <a:r>
              <a:rPr spc="-10" dirty="0"/>
              <a:t> </a:t>
            </a:r>
            <a:r>
              <a:rPr spc="-5" dirty="0"/>
              <a:t>valve stenosis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8825" y="4252950"/>
            <a:ext cx="141605" cy="157099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8025" y="1478636"/>
            <a:ext cx="7770495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0" marR="86995" indent="-342900">
              <a:lnSpc>
                <a:spcPct val="110000"/>
              </a:lnSpc>
              <a:spcBef>
                <a:spcPts val="100"/>
              </a:spcBef>
              <a:buChar char="•"/>
              <a:tabLst>
                <a:tab pos="405765" algn="l"/>
                <a:tab pos="406400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Angina, 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syncope,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congestive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heart failure</a:t>
            </a:r>
            <a:r>
              <a:rPr sz="26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are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cardinal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symptoms</a:t>
            </a:r>
            <a:r>
              <a:rPr sz="2600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aortic valve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stenosis</a:t>
            </a:r>
            <a:endParaRPr sz="2600">
              <a:latin typeface="Arial"/>
              <a:cs typeface="Arial"/>
            </a:endParaRPr>
          </a:p>
          <a:p>
            <a:pPr marL="406400" marR="219075" indent="-342900">
              <a:lnSpc>
                <a:spcPct val="110100"/>
              </a:lnSpc>
              <a:spcBef>
                <a:spcPts val="620"/>
              </a:spcBef>
              <a:buChar char="•"/>
              <a:tabLst>
                <a:tab pos="405765" algn="l"/>
                <a:tab pos="406400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Post inflammatory rheumatic heart 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disease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has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been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26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principal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cause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pre-antibiotic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era.</a:t>
            </a:r>
            <a:endParaRPr sz="2600">
              <a:latin typeface="Arial"/>
              <a:cs typeface="Arial"/>
            </a:endParaRPr>
          </a:p>
          <a:p>
            <a:pPr marL="406400" marR="68580" indent="-342900">
              <a:lnSpc>
                <a:spcPct val="110000"/>
              </a:lnSpc>
              <a:spcBef>
                <a:spcPts val="625"/>
              </a:spcBef>
              <a:buFont typeface="Arial"/>
              <a:buChar char="•"/>
              <a:tabLst>
                <a:tab pos="768985" algn="l"/>
                <a:tab pos="769620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commissures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separating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cusps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may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fused.</a:t>
            </a:r>
            <a:endParaRPr sz="2600">
              <a:latin typeface="Arial"/>
              <a:cs typeface="Arial"/>
            </a:endParaRPr>
          </a:p>
          <a:p>
            <a:pPr marL="1210945" marR="584835" indent="-253365">
              <a:lnSpc>
                <a:spcPct val="130000"/>
              </a:lnSpc>
            </a:pPr>
            <a:r>
              <a:rPr sz="2600" dirty="0">
                <a:latin typeface="Arial"/>
                <a:cs typeface="Arial"/>
              </a:rPr>
              <a:t>Symptoms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appear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when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area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10" dirty="0">
                <a:latin typeface="Arial"/>
                <a:cs typeface="Arial"/>
              </a:rPr>
              <a:t>&lt;1cm</a:t>
            </a:r>
            <a:r>
              <a:rPr sz="2550" spc="15" baseline="26143" dirty="0">
                <a:latin typeface="Arial"/>
                <a:cs typeface="Arial"/>
              </a:rPr>
              <a:t>2 </a:t>
            </a:r>
            <a:r>
              <a:rPr sz="2550" spc="-690" baseline="26143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Normal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area </a:t>
            </a:r>
            <a:r>
              <a:rPr sz="2600" spc="10" dirty="0">
                <a:latin typeface="Arial"/>
                <a:cs typeface="Arial"/>
              </a:rPr>
              <a:t>3cm</a:t>
            </a:r>
            <a:r>
              <a:rPr sz="2550" spc="15" baseline="26143" dirty="0">
                <a:latin typeface="Arial"/>
                <a:cs typeface="Arial"/>
              </a:rPr>
              <a:t>2</a:t>
            </a:r>
            <a:endParaRPr sz="2550" baseline="26143">
              <a:latin typeface="Arial"/>
              <a:cs typeface="Arial"/>
            </a:endParaRPr>
          </a:p>
          <a:p>
            <a:pPr marL="406400" marR="664845" indent="460375">
              <a:lnSpc>
                <a:spcPct val="110100"/>
              </a:lnSpc>
              <a:spcBef>
                <a:spcPts val="620"/>
              </a:spcBef>
            </a:pPr>
            <a:r>
              <a:rPr sz="2600" dirty="0">
                <a:latin typeface="Arial"/>
                <a:cs typeface="Arial"/>
              </a:rPr>
              <a:t>Both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aortic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mitral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regurgitation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may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present.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61970" marR="5080" indent="-240220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Consequences</a:t>
            </a:r>
            <a:r>
              <a:rPr spc="25" dirty="0"/>
              <a:t> </a:t>
            </a:r>
            <a:r>
              <a:rPr spc="-5" dirty="0"/>
              <a:t>of</a:t>
            </a:r>
            <a:r>
              <a:rPr spc="-10" dirty="0"/>
              <a:t> </a:t>
            </a:r>
            <a:r>
              <a:rPr spc="-5" dirty="0"/>
              <a:t>aortic</a:t>
            </a:r>
            <a:r>
              <a:rPr spc="-10" dirty="0"/>
              <a:t> </a:t>
            </a:r>
            <a:r>
              <a:rPr spc="-5" dirty="0"/>
              <a:t>valve </a:t>
            </a:r>
            <a:r>
              <a:rPr spc="-1095" dirty="0"/>
              <a:t> </a:t>
            </a:r>
            <a:r>
              <a:rPr spc="-5" dirty="0"/>
              <a:t>stenosis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544993"/>
            <a:ext cx="8016875" cy="422783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68300" indent="-343535">
              <a:lnSpc>
                <a:spcPct val="100000"/>
              </a:lnSpc>
              <a:spcBef>
                <a:spcPts val="725"/>
              </a:spcBef>
              <a:buChar char="•"/>
              <a:tabLst>
                <a:tab pos="368300" algn="l"/>
                <a:tab pos="368935" algn="l"/>
              </a:tabLst>
            </a:pPr>
            <a:r>
              <a:rPr sz="2600" dirty="0">
                <a:latin typeface="Arial"/>
                <a:cs typeface="Arial"/>
              </a:rPr>
              <a:t>Concentric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hypertrophy</a:t>
            </a:r>
            <a:endParaRPr sz="2600">
              <a:latin typeface="Arial"/>
              <a:cs typeface="Arial"/>
            </a:endParaRPr>
          </a:p>
          <a:p>
            <a:pPr marL="368300" marR="1059815" indent="-34353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737235" algn="l"/>
                <a:tab pos="737870" algn="l"/>
              </a:tabLst>
            </a:pPr>
            <a:r>
              <a:rPr dirty="0"/>
              <a:t>	</a:t>
            </a:r>
            <a:r>
              <a:rPr sz="2600" spc="-15" dirty="0">
                <a:latin typeface="Arial"/>
                <a:cs typeface="Arial"/>
              </a:rPr>
              <a:t>Ventricular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adaptation to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resistance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 flow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through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valve</a:t>
            </a:r>
            <a:endParaRPr sz="2600">
              <a:latin typeface="Arial"/>
              <a:cs typeface="Arial"/>
            </a:endParaRPr>
          </a:p>
          <a:p>
            <a:pPr marL="737235" indent="-712470">
              <a:lnSpc>
                <a:spcPct val="100000"/>
              </a:lnSpc>
              <a:spcBef>
                <a:spcPts val="625"/>
              </a:spcBef>
              <a:buChar char="•"/>
              <a:tabLst>
                <a:tab pos="737235" algn="l"/>
                <a:tab pos="737870" algn="l"/>
              </a:tabLst>
            </a:pPr>
            <a:r>
              <a:rPr sz="2600" dirty="0">
                <a:latin typeface="Arial"/>
                <a:cs typeface="Arial"/>
              </a:rPr>
              <a:t>Diminished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compliance</a:t>
            </a:r>
            <a:endParaRPr sz="2600">
              <a:latin typeface="Arial"/>
              <a:cs typeface="Arial"/>
            </a:endParaRPr>
          </a:p>
          <a:p>
            <a:pPr marL="3683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68300" algn="l"/>
                <a:tab pos="368935" algn="l"/>
              </a:tabLst>
            </a:pPr>
            <a:r>
              <a:rPr sz="2600" dirty="0">
                <a:latin typeface="Arial"/>
                <a:cs typeface="Arial"/>
              </a:rPr>
              <a:t>Chest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pain</a:t>
            </a:r>
            <a:endParaRPr sz="2600">
              <a:latin typeface="Arial"/>
              <a:cs typeface="Arial"/>
            </a:endParaRPr>
          </a:p>
          <a:p>
            <a:pPr marL="643890" indent="-619125">
              <a:lnSpc>
                <a:spcPct val="100000"/>
              </a:lnSpc>
              <a:spcBef>
                <a:spcPts val="625"/>
              </a:spcBef>
              <a:buChar char="•"/>
              <a:tabLst>
                <a:tab pos="643890" algn="l"/>
                <a:tab pos="644525" algn="l"/>
              </a:tabLst>
            </a:pPr>
            <a:r>
              <a:rPr sz="2600" dirty="0">
                <a:latin typeface="Arial"/>
                <a:cs typeface="Arial"/>
              </a:rPr>
              <a:t>Poor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filling</a:t>
            </a:r>
            <a:r>
              <a:rPr sz="2600" dirty="0">
                <a:latin typeface="Arial"/>
                <a:cs typeface="Arial"/>
              </a:rPr>
              <a:t> of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coronary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arteries</a:t>
            </a:r>
            <a:endParaRPr sz="2600">
              <a:latin typeface="Arial"/>
              <a:cs typeface="Arial"/>
            </a:endParaRPr>
          </a:p>
          <a:p>
            <a:pPr marL="643890" indent="-619125">
              <a:lnSpc>
                <a:spcPct val="100000"/>
              </a:lnSpc>
              <a:spcBef>
                <a:spcPts val="620"/>
              </a:spcBef>
              <a:buChar char="•"/>
              <a:tabLst>
                <a:tab pos="643890" algn="l"/>
                <a:tab pos="644525" algn="l"/>
              </a:tabLst>
            </a:pPr>
            <a:r>
              <a:rPr sz="2600" dirty="0">
                <a:latin typeface="Arial"/>
                <a:cs typeface="Arial"/>
              </a:rPr>
              <a:t>Increased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spc="10" dirty="0">
                <a:latin typeface="Arial"/>
                <a:cs typeface="Arial"/>
              </a:rPr>
              <a:t>O</a:t>
            </a:r>
            <a:r>
              <a:rPr sz="2550" spc="15" baseline="-21241" dirty="0">
                <a:latin typeface="Arial"/>
                <a:cs typeface="Arial"/>
              </a:rPr>
              <a:t>2</a:t>
            </a:r>
            <a:r>
              <a:rPr sz="2550" spc="375" baseline="-21241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demands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ventricular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myocardium.</a:t>
            </a:r>
            <a:endParaRPr sz="2600">
              <a:latin typeface="Arial"/>
              <a:cs typeface="Arial"/>
            </a:endParaRPr>
          </a:p>
          <a:p>
            <a:pPr marL="368300" indent="-343535">
              <a:lnSpc>
                <a:spcPct val="100000"/>
              </a:lnSpc>
              <a:spcBef>
                <a:spcPts val="630"/>
              </a:spcBef>
              <a:buChar char="•"/>
              <a:tabLst>
                <a:tab pos="368300" algn="l"/>
                <a:tab pos="368935" algn="l"/>
              </a:tabLst>
            </a:pPr>
            <a:r>
              <a:rPr sz="2600" dirty="0">
                <a:latin typeface="Arial"/>
                <a:cs typeface="Arial"/>
              </a:rPr>
              <a:t>Syncope</a:t>
            </a:r>
            <a:endParaRPr sz="2600">
              <a:latin typeface="Arial"/>
              <a:cs typeface="Arial"/>
            </a:endParaRPr>
          </a:p>
          <a:p>
            <a:pPr marL="643890" indent="-619125">
              <a:lnSpc>
                <a:spcPct val="100000"/>
              </a:lnSpc>
              <a:spcBef>
                <a:spcPts val="625"/>
              </a:spcBef>
              <a:buChar char="•"/>
              <a:tabLst>
                <a:tab pos="643890" algn="l"/>
                <a:tab pos="644525" algn="l"/>
              </a:tabLst>
            </a:pPr>
            <a:r>
              <a:rPr sz="2600" dirty="0">
                <a:latin typeface="Arial"/>
                <a:cs typeface="Arial"/>
              </a:rPr>
              <a:t>Impaired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cerebral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perfusion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2210" y="515238"/>
            <a:ext cx="4260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Pathologic</a:t>
            </a:r>
            <a:r>
              <a:rPr spc="-20" dirty="0"/>
              <a:t> </a:t>
            </a:r>
            <a:r>
              <a:rPr spc="-5" dirty="0"/>
              <a:t>splitting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5140" y="1544993"/>
            <a:ext cx="7641590" cy="367284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406400" indent="-343535">
              <a:lnSpc>
                <a:spcPct val="100000"/>
              </a:lnSpc>
              <a:spcBef>
                <a:spcPts val="725"/>
              </a:spcBef>
              <a:buChar char="•"/>
              <a:tabLst>
                <a:tab pos="406400" algn="l"/>
                <a:tab pos="407034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Narrow</a:t>
            </a:r>
            <a:r>
              <a:rPr sz="2600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physiologic</a:t>
            </a:r>
            <a:r>
              <a:rPr sz="2600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splitting</a:t>
            </a:r>
            <a:endParaRPr sz="2600">
              <a:latin typeface="Arial"/>
              <a:cs typeface="Arial"/>
            </a:endParaRPr>
          </a:p>
          <a:p>
            <a:pPr marL="775335" indent="-712470">
              <a:lnSpc>
                <a:spcPct val="100000"/>
              </a:lnSpc>
              <a:spcBef>
                <a:spcPts val="630"/>
              </a:spcBef>
              <a:buChar char="•"/>
              <a:tabLst>
                <a:tab pos="775335" algn="l"/>
                <a:tab pos="775970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Occurs</a:t>
            </a:r>
            <a:r>
              <a:rPr sz="26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pulmonary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hypertension</a:t>
            </a:r>
            <a:endParaRPr sz="2600">
              <a:latin typeface="Arial"/>
              <a:cs typeface="Arial"/>
            </a:endParaRPr>
          </a:p>
          <a:p>
            <a:pPr marL="775335" indent="-712470">
              <a:lnSpc>
                <a:spcPct val="100000"/>
              </a:lnSpc>
              <a:spcBef>
                <a:spcPts val="625"/>
              </a:spcBef>
              <a:buChar char="•"/>
              <a:tabLst>
                <a:tab pos="775335" algn="l"/>
                <a:tab pos="775970" algn="l"/>
              </a:tabLst>
            </a:pPr>
            <a:r>
              <a:rPr sz="2600" dirty="0">
                <a:latin typeface="Arial"/>
                <a:cs typeface="Arial"/>
              </a:rPr>
              <a:t>Both components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are heard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during expiration</a:t>
            </a:r>
            <a:endParaRPr sz="2600">
              <a:latin typeface="Arial"/>
              <a:cs typeface="Arial"/>
            </a:endParaRPr>
          </a:p>
          <a:p>
            <a:pPr marL="406400" marR="68580" indent="-343535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1050925" algn="l"/>
                <a:tab pos="1051560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Because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increased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intensity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5" dirty="0">
                <a:latin typeface="Arial"/>
                <a:cs typeface="Arial"/>
              </a:rPr>
              <a:t> high-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frequency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composition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10" dirty="0">
                <a:latin typeface="Arial"/>
                <a:cs typeface="Arial"/>
              </a:rPr>
              <a:t>P</a:t>
            </a:r>
            <a:r>
              <a:rPr sz="2550" spc="15" baseline="-21241" dirty="0">
                <a:latin typeface="Arial"/>
                <a:cs typeface="Arial"/>
              </a:rPr>
              <a:t>2</a:t>
            </a:r>
            <a:r>
              <a:rPr sz="2600" spc="10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marL="406400" marR="97155" indent="-343535">
              <a:lnSpc>
                <a:spcPct val="100000"/>
              </a:lnSpc>
              <a:spcBef>
                <a:spcPts val="630"/>
              </a:spcBef>
              <a:buChar char="•"/>
              <a:tabLst>
                <a:tab pos="406400" algn="l"/>
                <a:tab pos="407034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Wide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physiologic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splitting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 caused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by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 delay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pulmonic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closure.</a:t>
            </a:r>
            <a:endParaRPr sz="2600">
              <a:latin typeface="Arial"/>
              <a:cs typeface="Arial"/>
            </a:endParaRPr>
          </a:p>
          <a:p>
            <a:pPr marL="775335" indent="-712470">
              <a:lnSpc>
                <a:spcPct val="100000"/>
              </a:lnSpc>
              <a:spcBef>
                <a:spcPts val="625"/>
              </a:spcBef>
              <a:buChar char="•"/>
              <a:tabLst>
                <a:tab pos="775335" algn="l"/>
                <a:tab pos="775970" algn="l"/>
              </a:tabLst>
            </a:pPr>
            <a:r>
              <a:rPr sz="2600" dirty="0">
                <a:latin typeface="Arial"/>
                <a:cs typeface="Arial"/>
              </a:rPr>
              <a:t>Complete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right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bundle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branch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block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4089" y="515238"/>
            <a:ext cx="46551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Aortic</a:t>
            </a:r>
            <a:r>
              <a:rPr spc="-10" dirty="0"/>
              <a:t> </a:t>
            </a:r>
            <a:r>
              <a:rPr spc="-5" dirty="0"/>
              <a:t>valve</a:t>
            </a:r>
            <a:r>
              <a:rPr spc="-10" dirty="0"/>
              <a:t> </a:t>
            </a:r>
            <a:r>
              <a:rPr spc="-5" dirty="0"/>
              <a:t>stenosis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413459"/>
            <a:ext cx="7971790" cy="5074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68300" algn="l"/>
                <a:tab pos="368935" algn="l"/>
              </a:tabLst>
            </a:pPr>
            <a:r>
              <a:rPr sz="2400" dirty="0">
                <a:latin typeface="Arial"/>
                <a:cs typeface="Arial"/>
              </a:rPr>
              <a:t>Attenuated</a:t>
            </a:r>
            <a:r>
              <a:rPr sz="2400" spc="-5" dirty="0">
                <a:latin typeface="Arial"/>
                <a:cs typeface="Arial"/>
              </a:rPr>
              <a:t> carotid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pulse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with</a:t>
            </a:r>
            <a:r>
              <a:rPr sz="2400" dirty="0">
                <a:latin typeface="Arial"/>
                <a:cs typeface="Arial"/>
              </a:rPr>
              <a:t> a </a:t>
            </a:r>
            <a:r>
              <a:rPr sz="2400" spc="-5" dirty="0">
                <a:latin typeface="Arial"/>
                <a:cs typeface="Arial"/>
              </a:rPr>
              <a:t>delayed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carotid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upstroke</a:t>
            </a:r>
            <a:endParaRPr sz="2400">
              <a:latin typeface="Arial"/>
              <a:cs typeface="Arial"/>
            </a:endParaRPr>
          </a:p>
          <a:p>
            <a:pPr marL="3683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(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pulsus parvus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et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tardus</a:t>
            </a:r>
            <a:r>
              <a:rPr sz="2400" dirty="0">
                <a:latin typeface="Arial"/>
                <a:cs typeface="Arial"/>
              </a:rPr>
              <a:t>).</a:t>
            </a:r>
            <a:endParaRPr sz="2400">
              <a:latin typeface="Arial"/>
              <a:cs typeface="Arial"/>
            </a:endParaRPr>
          </a:p>
          <a:p>
            <a:pPr marL="3683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68300" algn="l"/>
                <a:tab pos="368935" algn="l"/>
              </a:tabLst>
            </a:pPr>
            <a:r>
              <a:rPr sz="2400" spc="-5" dirty="0">
                <a:latin typeface="Arial"/>
                <a:cs typeface="Arial"/>
              </a:rPr>
              <a:t>Paradoxically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split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baseline="-20833" dirty="0">
                <a:latin typeface="Arial"/>
                <a:cs typeface="Arial"/>
              </a:rPr>
              <a:t>2</a:t>
            </a:r>
            <a:endParaRPr sz="2400" baseline="-20833">
              <a:latin typeface="Arial"/>
              <a:cs typeface="Arial"/>
            </a:endParaRPr>
          </a:p>
          <a:p>
            <a:pPr marL="706755" indent="-681990">
              <a:lnSpc>
                <a:spcPct val="100000"/>
              </a:lnSpc>
              <a:spcBef>
                <a:spcPts val="575"/>
              </a:spcBef>
              <a:buChar char="•"/>
              <a:tabLst>
                <a:tab pos="706755" algn="l"/>
                <a:tab pos="707390" algn="l"/>
              </a:tabLst>
            </a:pPr>
            <a:r>
              <a:rPr sz="2400" spc="-5" dirty="0">
                <a:latin typeface="Arial"/>
                <a:cs typeface="Arial"/>
              </a:rPr>
              <a:t>Pulmonic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valve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closes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before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5" dirty="0">
                <a:latin typeface="Arial"/>
                <a:cs typeface="Arial"/>
              </a:rPr>
              <a:t> aortic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valve.</a:t>
            </a:r>
            <a:endParaRPr sz="2400">
              <a:latin typeface="Arial"/>
              <a:cs typeface="Arial"/>
            </a:endParaRPr>
          </a:p>
          <a:p>
            <a:pPr marL="368300" marR="213995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68300" algn="l"/>
                <a:tab pos="368935" algn="l"/>
              </a:tabLst>
            </a:pP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High-pitched</a:t>
            </a:r>
            <a:r>
              <a:rPr sz="2400" u="sng" spc="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systolic</a:t>
            </a:r>
            <a:r>
              <a:rPr sz="240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ejection-type</a:t>
            </a:r>
            <a:r>
              <a:rPr sz="24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systolic</a:t>
            </a:r>
            <a:r>
              <a:rPr sz="240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murmur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(crescendo-decrescendo)</a:t>
            </a:r>
            <a:r>
              <a:rPr sz="2400" u="sng" spc="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at</a:t>
            </a:r>
            <a:r>
              <a:rPr sz="2400" u="sng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right</a:t>
            </a:r>
            <a:r>
              <a:rPr sz="2400" u="sng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upper</a:t>
            </a:r>
            <a:r>
              <a:rPr sz="2400" u="sng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sternal</a:t>
            </a:r>
            <a:r>
              <a:rPr sz="2400" u="sng" spc="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border.</a:t>
            </a:r>
            <a:endParaRPr sz="2400">
              <a:latin typeface="Arial"/>
              <a:cs typeface="Arial"/>
            </a:endParaRPr>
          </a:p>
          <a:p>
            <a:pPr marL="3683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68300" algn="l"/>
                <a:tab pos="368935" algn="l"/>
              </a:tabLst>
            </a:pP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Radiates</a:t>
            </a:r>
            <a:r>
              <a:rPr sz="24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sz="24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carotid.</a:t>
            </a:r>
            <a:endParaRPr sz="2400">
              <a:latin typeface="Arial"/>
              <a:cs typeface="Arial"/>
            </a:endParaRPr>
          </a:p>
          <a:p>
            <a:pPr marL="3683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68300" algn="l"/>
                <a:tab pos="368935" algn="l"/>
              </a:tabLst>
            </a:pPr>
            <a:r>
              <a:rPr sz="2400" spc="-5" dirty="0">
                <a:latin typeface="Arial"/>
                <a:cs typeface="Arial"/>
              </a:rPr>
              <a:t>Ejection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click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after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baseline="-20833" dirty="0">
                <a:latin typeface="Arial"/>
                <a:cs typeface="Arial"/>
              </a:rPr>
              <a:t>1</a:t>
            </a:r>
            <a:r>
              <a:rPr sz="2400" spc="22" baseline="-20833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well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bicuspid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valve.</a:t>
            </a:r>
            <a:endParaRPr sz="2400">
              <a:latin typeface="Arial"/>
              <a:cs typeface="Arial"/>
            </a:endParaRPr>
          </a:p>
          <a:p>
            <a:pPr marL="36830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68300" algn="l"/>
                <a:tab pos="368935" algn="l"/>
              </a:tabLst>
            </a:pP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24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murmur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diminishes</a:t>
            </a:r>
            <a:r>
              <a:rPr sz="2400" u="sng" spc="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sz="24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intensity</a:t>
            </a:r>
            <a:endParaRPr sz="2400">
              <a:latin typeface="Arial"/>
              <a:cs typeface="Arial"/>
            </a:endParaRPr>
          </a:p>
          <a:p>
            <a:pPr marL="604520" indent="-579755">
              <a:lnSpc>
                <a:spcPct val="100000"/>
              </a:lnSpc>
              <a:spcBef>
                <a:spcPts val="575"/>
              </a:spcBef>
              <a:buChar char="•"/>
              <a:tabLst>
                <a:tab pos="604520" algn="l"/>
                <a:tab pos="605155" algn="l"/>
              </a:tabLst>
            </a:pP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Abrupt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standing</a:t>
            </a:r>
            <a:r>
              <a:rPr sz="2400" u="sng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from</a:t>
            </a:r>
            <a:r>
              <a:rPr sz="24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supine</a:t>
            </a:r>
            <a:r>
              <a:rPr sz="2400" u="sng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position</a:t>
            </a:r>
            <a:endParaRPr sz="2400">
              <a:latin typeface="Arial"/>
              <a:cs typeface="Arial"/>
            </a:endParaRPr>
          </a:p>
          <a:p>
            <a:pPr marL="621030" indent="-596265">
              <a:lnSpc>
                <a:spcPct val="100000"/>
              </a:lnSpc>
              <a:spcBef>
                <a:spcPts val="575"/>
              </a:spcBef>
              <a:buChar char="•"/>
              <a:tabLst>
                <a:tab pos="621030" algn="l"/>
                <a:tab pos="621665" algn="l"/>
              </a:tabLst>
            </a:pPr>
            <a:r>
              <a:rPr sz="24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Valsalva</a:t>
            </a:r>
            <a:r>
              <a:rPr sz="24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maneuver</a:t>
            </a:r>
            <a:endParaRPr sz="2400">
              <a:latin typeface="Arial"/>
              <a:cs typeface="Arial"/>
            </a:endParaRPr>
          </a:p>
          <a:p>
            <a:pPr marL="621030" indent="-596265">
              <a:lnSpc>
                <a:spcPct val="100000"/>
              </a:lnSpc>
              <a:spcBef>
                <a:spcPts val="580"/>
              </a:spcBef>
              <a:buChar char="•"/>
              <a:tabLst>
                <a:tab pos="621030" algn="l"/>
                <a:tab pos="621665" algn="l"/>
              </a:tabLst>
            </a:pP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Sustained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hand</a:t>
            </a:r>
            <a:r>
              <a:rPr sz="24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grip.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7029" y="301498"/>
            <a:ext cx="33280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Aortic</a:t>
            </a:r>
            <a:r>
              <a:rPr spc="-40" dirty="0"/>
              <a:t> </a:t>
            </a:r>
            <a:r>
              <a:rPr spc="-5" dirty="0"/>
              <a:t>stenosis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5043" y="808837"/>
            <a:ext cx="7964170" cy="589153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725"/>
              </a:spcBef>
              <a:buChar char="•"/>
              <a:tabLst>
                <a:tab pos="367665" algn="l"/>
                <a:tab pos="368300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Moderate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severe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aortic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stenosis</a:t>
            </a:r>
            <a:endParaRPr sz="2600">
              <a:latin typeface="Arial"/>
              <a:cs typeface="Arial"/>
            </a:endParaRPr>
          </a:p>
          <a:p>
            <a:pPr marL="736600" indent="-711835">
              <a:lnSpc>
                <a:spcPct val="100000"/>
              </a:lnSpc>
              <a:spcBef>
                <a:spcPts val="625"/>
              </a:spcBef>
              <a:buChar char="•"/>
              <a:tabLst>
                <a:tab pos="736600" algn="l"/>
                <a:tab pos="737235" algn="l"/>
              </a:tabLst>
            </a:pPr>
            <a:r>
              <a:rPr sz="2600" dirty="0">
                <a:latin typeface="Arial"/>
                <a:cs typeface="Arial"/>
              </a:rPr>
              <a:t>&gt;40%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regurgitant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fraction</a:t>
            </a:r>
            <a:endParaRPr sz="2600">
              <a:latin typeface="Arial"/>
              <a:cs typeface="Arial"/>
            </a:endParaRPr>
          </a:p>
          <a:p>
            <a:pPr marL="1012825" indent="-988060">
              <a:lnSpc>
                <a:spcPct val="100000"/>
              </a:lnSpc>
              <a:spcBef>
                <a:spcPts val="625"/>
              </a:spcBef>
              <a:buChar char="•"/>
              <a:tabLst>
                <a:tab pos="1012825" algn="l"/>
                <a:tab pos="1013460" algn="l"/>
              </a:tabLst>
            </a:pPr>
            <a:r>
              <a:rPr sz="2600" dirty="0">
                <a:latin typeface="Arial"/>
                <a:cs typeface="Arial"/>
              </a:rPr>
              <a:t>Slow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carotid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upstroke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(LR+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9.2)</a:t>
            </a:r>
            <a:endParaRPr sz="2600">
              <a:latin typeface="Arial"/>
              <a:cs typeface="Arial"/>
            </a:endParaRPr>
          </a:p>
          <a:p>
            <a:pPr marL="1012825" indent="-988060">
              <a:lnSpc>
                <a:spcPct val="100000"/>
              </a:lnSpc>
              <a:spcBef>
                <a:spcPts val="625"/>
              </a:spcBef>
              <a:buChar char="•"/>
              <a:tabLst>
                <a:tab pos="1012825" algn="l"/>
                <a:tab pos="1013460" algn="l"/>
              </a:tabLst>
            </a:pPr>
            <a:r>
              <a:rPr sz="2600" dirty="0">
                <a:latin typeface="Arial"/>
                <a:cs typeface="Arial"/>
              </a:rPr>
              <a:t>Diminished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550" spc="15" baseline="-21241" dirty="0">
                <a:latin typeface="Arial"/>
                <a:cs typeface="Arial"/>
              </a:rPr>
              <a:t>2 </a:t>
            </a:r>
            <a:r>
              <a:rPr sz="2600" dirty="0">
                <a:latin typeface="Arial"/>
                <a:cs typeface="Arial"/>
              </a:rPr>
              <a:t>(LR+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7.5),</a:t>
            </a:r>
            <a:endParaRPr sz="2600">
              <a:latin typeface="Arial"/>
              <a:cs typeface="Arial"/>
            </a:endParaRPr>
          </a:p>
          <a:p>
            <a:pPr marL="919480" indent="-894715">
              <a:lnSpc>
                <a:spcPct val="100000"/>
              </a:lnSpc>
              <a:spcBef>
                <a:spcPts val="620"/>
              </a:spcBef>
              <a:buChar char="•"/>
              <a:tabLst>
                <a:tab pos="919480" algn="l"/>
                <a:tab pos="920115" algn="l"/>
              </a:tabLst>
            </a:pPr>
            <a:r>
              <a:rPr sz="2600" dirty="0">
                <a:latin typeface="Arial"/>
                <a:cs typeface="Arial"/>
              </a:rPr>
              <a:t>Reduced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carotid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pulse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volume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(LR+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2.0)</a:t>
            </a:r>
            <a:endParaRPr sz="2600">
              <a:latin typeface="Arial"/>
              <a:cs typeface="Arial"/>
            </a:endParaRPr>
          </a:p>
          <a:p>
            <a:pPr marL="736600" indent="-711835">
              <a:lnSpc>
                <a:spcPct val="100000"/>
              </a:lnSpc>
              <a:spcBef>
                <a:spcPts val="630"/>
              </a:spcBef>
              <a:buChar char="•"/>
              <a:tabLst>
                <a:tab pos="736600" algn="l"/>
                <a:tab pos="737235" algn="l"/>
              </a:tabLst>
            </a:pP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Gallavardin’s</a:t>
            </a:r>
            <a:r>
              <a:rPr sz="2600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phenomenon</a:t>
            </a:r>
            <a:endParaRPr sz="2600">
              <a:latin typeface="Arial"/>
              <a:cs typeface="Arial"/>
            </a:endParaRPr>
          </a:p>
          <a:p>
            <a:pPr marL="367665" marR="17780" indent="-3429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1012825" algn="l"/>
                <a:tab pos="1013460" algn="l"/>
              </a:tabLst>
            </a:pPr>
            <a:r>
              <a:rPr dirty="0"/>
              <a:t>	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Late systolic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murmur</a:t>
            </a:r>
            <a:r>
              <a:rPr sz="26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that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loud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over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26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aortic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area, diminishes over the sternum, reappears at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apex</a:t>
            </a:r>
            <a:endParaRPr sz="2600">
              <a:latin typeface="Arial"/>
              <a:cs typeface="Arial"/>
            </a:endParaRPr>
          </a:p>
          <a:p>
            <a:pPr marL="919480" indent="-894715">
              <a:lnSpc>
                <a:spcPct val="100000"/>
              </a:lnSpc>
              <a:spcBef>
                <a:spcPts val="630"/>
              </a:spcBef>
              <a:buChar char="•"/>
              <a:tabLst>
                <a:tab pos="919480" algn="l"/>
                <a:tab pos="920115" algn="l"/>
              </a:tabLst>
            </a:pPr>
            <a:r>
              <a:rPr sz="2600" dirty="0">
                <a:latin typeface="Arial"/>
                <a:cs typeface="Arial"/>
              </a:rPr>
              <a:t>May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confuse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</a:t>
            </a:r>
            <a:r>
              <a:rPr sz="2600" spc="-5" dirty="0">
                <a:latin typeface="Arial"/>
                <a:cs typeface="Arial"/>
              </a:rPr>
              <a:t> mitral </a:t>
            </a:r>
            <a:r>
              <a:rPr sz="2600" dirty="0">
                <a:latin typeface="Arial"/>
                <a:cs typeface="Arial"/>
              </a:rPr>
              <a:t>regurgitation</a:t>
            </a:r>
            <a:endParaRPr sz="2600">
              <a:latin typeface="Arial"/>
              <a:cs typeface="Arial"/>
            </a:endParaRPr>
          </a:p>
          <a:p>
            <a:pPr marL="367665" marR="603250" indent="-342900">
              <a:lnSpc>
                <a:spcPct val="100000"/>
              </a:lnSpc>
              <a:spcBef>
                <a:spcPts val="620"/>
              </a:spcBef>
              <a:buChar char="•"/>
              <a:tabLst>
                <a:tab pos="367665" algn="l"/>
                <a:tab pos="368300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Absence of radiation 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right clavicle makes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moderate to severe 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aortic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stenosis unlikely</a:t>
            </a:r>
            <a:r>
              <a:rPr sz="2600" dirty="0">
                <a:latin typeface="Arial"/>
                <a:cs typeface="Arial"/>
              </a:rPr>
              <a:t> (LR-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0.10).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7029" y="515238"/>
            <a:ext cx="33280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Aortic</a:t>
            </a:r>
            <a:r>
              <a:rPr spc="-40" dirty="0"/>
              <a:t> </a:t>
            </a:r>
            <a:r>
              <a:rPr spc="-5" dirty="0"/>
              <a:t>stenosis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84401"/>
            <a:ext cx="8147050" cy="490156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55600" marR="5080" indent="-343535">
              <a:lnSpc>
                <a:spcPct val="90000"/>
              </a:lnSpc>
              <a:spcBef>
                <a:spcPts val="41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Current AHA/ACC guidelines subdivide the severe,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symptomatic</a:t>
            </a:r>
            <a:r>
              <a:rPr sz="2600" spc="-1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AS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group 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patients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into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three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separate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categories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(based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on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echocardiography):</a:t>
            </a:r>
            <a:endParaRPr sz="2600">
              <a:latin typeface="Arial"/>
              <a:cs typeface="Arial"/>
            </a:endParaRPr>
          </a:p>
          <a:p>
            <a:pPr marL="539750" indent="-527685">
              <a:lnSpc>
                <a:spcPct val="100000"/>
              </a:lnSpc>
              <a:spcBef>
                <a:spcPts val="315"/>
              </a:spcBef>
              <a:buChar char="•"/>
              <a:tabLst>
                <a:tab pos="539750" algn="l"/>
                <a:tab pos="540385" algn="l"/>
              </a:tabLst>
            </a:pPr>
            <a:r>
              <a:rPr sz="2600" dirty="0">
                <a:latin typeface="Arial"/>
                <a:cs typeface="Arial"/>
              </a:rPr>
              <a:t>Hig</a:t>
            </a:r>
            <a:r>
              <a:rPr sz="2600" spc="5" dirty="0">
                <a:latin typeface="Arial"/>
                <a:cs typeface="Arial"/>
              </a:rPr>
              <a:t>h</a:t>
            </a:r>
            <a:r>
              <a:rPr sz="2600" spc="-5" dirty="0">
                <a:latin typeface="Arial"/>
                <a:cs typeface="Arial"/>
              </a:rPr>
              <a:t>-</a:t>
            </a:r>
            <a:r>
              <a:rPr sz="2600" dirty="0">
                <a:latin typeface="Arial"/>
                <a:cs typeface="Arial"/>
              </a:rPr>
              <a:t>gra</a:t>
            </a:r>
            <a:r>
              <a:rPr sz="2600" spc="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ient</a:t>
            </a:r>
            <a:r>
              <a:rPr sz="2600" spc="-1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AS (D1)</a:t>
            </a:r>
            <a:endParaRPr sz="2600">
              <a:latin typeface="Arial"/>
              <a:cs typeface="Arial"/>
            </a:endParaRPr>
          </a:p>
          <a:p>
            <a:pPr marL="539750" indent="-527685">
              <a:lnSpc>
                <a:spcPct val="100000"/>
              </a:lnSpc>
              <a:spcBef>
                <a:spcPts val="310"/>
              </a:spcBef>
              <a:buChar char="•"/>
              <a:tabLst>
                <a:tab pos="539750" algn="l"/>
                <a:tab pos="540385" algn="l"/>
              </a:tabLst>
            </a:pPr>
            <a:r>
              <a:rPr sz="2600" dirty="0">
                <a:latin typeface="Arial"/>
                <a:cs typeface="Arial"/>
              </a:rPr>
              <a:t>Low-flow/low-gradient</a:t>
            </a:r>
            <a:r>
              <a:rPr sz="2600" spc="-1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AS with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reduced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EF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(D2)</a:t>
            </a:r>
            <a:endParaRPr sz="2600">
              <a:latin typeface="Arial"/>
              <a:cs typeface="Arial"/>
            </a:endParaRPr>
          </a:p>
          <a:p>
            <a:pPr marL="539750" indent="-527685">
              <a:lnSpc>
                <a:spcPct val="100000"/>
              </a:lnSpc>
              <a:spcBef>
                <a:spcPts val="315"/>
              </a:spcBef>
              <a:buChar char="•"/>
              <a:tabLst>
                <a:tab pos="539750" algn="l"/>
                <a:tab pos="540385" algn="l"/>
              </a:tabLst>
            </a:pPr>
            <a:r>
              <a:rPr sz="2600" dirty="0">
                <a:latin typeface="Arial"/>
                <a:cs typeface="Arial"/>
              </a:rPr>
              <a:t>Low-gradient</a:t>
            </a:r>
            <a:r>
              <a:rPr sz="2600" spc="-1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normal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EF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1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35-51%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patients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have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arterial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hypertension</a:t>
            </a:r>
            <a:endParaRPr sz="2600">
              <a:latin typeface="Arial"/>
              <a:cs typeface="Arial"/>
            </a:endParaRPr>
          </a:p>
          <a:p>
            <a:pPr marL="355600" marR="579755" indent="-343535">
              <a:lnSpc>
                <a:spcPts val="2810"/>
              </a:lnSpc>
              <a:spcBef>
                <a:spcPts val="66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Increase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Brain natriuretic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peptide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(BNP)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during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exercise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poor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prognostic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sign</a:t>
            </a:r>
            <a:endParaRPr sz="2600">
              <a:latin typeface="Arial"/>
              <a:cs typeface="Arial"/>
            </a:endParaRPr>
          </a:p>
          <a:p>
            <a:pPr marL="355600" marR="474980" indent="-343535">
              <a:lnSpc>
                <a:spcPts val="281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Acquired </a:t>
            </a:r>
            <a:r>
              <a:rPr sz="2600" spc="-5" dirty="0">
                <a:latin typeface="Arial"/>
                <a:cs typeface="Arial"/>
              </a:rPr>
              <a:t>vonWillebrand’s </a:t>
            </a:r>
            <a:r>
              <a:rPr sz="2600" dirty="0">
                <a:latin typeface="Arial"/>
                <a:cs typeface="Arial"/>
              </a:rPr>
              <a:t>disease associated with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bleeding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6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-40" dirty="0">
                <a:latin typeface="Arial"/>
                <a:cs typeface="Arial"/>
              </a:rPr>
              <a:t>Valve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replacement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 the only therapy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7864" y="483234"/>
            <a:ext cx="52057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Bicuspid</a:t>
            </a:r>
            <a:r>
              <a:rPr sz="4400" spc="-285" dirty="0"/>
              <a:t> </a:t>
            </a:r>
            <a:r>
              <a:rPr sz="4400" dirty="0"/>
              <a:t>Aortic</a:t>
            </a:r>
            <a:r>
              <a:rPr sz="4400" spc="-15" dirty="0"/>
              <a:t> </a:t>
            </a:r>
            <a:r>
              <a:rPr sz="4400" spc="-70" dirty="0"/>
              <a:t>Valve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828800"/>
            <a:ext cx="5943600" cy="396697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98194" y="6125667"/>
            <a:ext cx="5532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www.slideshare.net/jyotindrasingh82/bicuspid-aortic-valve</a:t>
            </a:r>
            <a:r>
              <a:rPr sz="1200" spc="-5" dirty="0">
                <a:latin typeface="Arial"/>
                <a:cs typeface="Arial"/>
              </a:rPr>
              <a:t>.</a:t>
            </a:r>
            <a:r>
              <a:rPr sz="1200" spc="2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Accessed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09/10/2019.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68961"/>
            <a:ext cx="9138285" cy="9525"/>
          </a:xfrm>
          <a:custGeom>
            <a:avLst/>
            <a:gdLst/>
            <a:ahLst/>
            <a:cxnLst/>
            <a:rect l="l" t="t" r="r" b="b"/>
            <a:pathLst>
              <a:path w="9138285" h="9525">
                <a:moveTo>
                  <a:pt x="9137904" y="0"/>
                </a:moveTo>
                <a:lnTo>
                  <a:pt x="0" y="0"/>
                </a:lnTo>
                <a:lnTo>
                  <a:pt x="0" y="9524"/>
                </a:lnTo>
                <a:lnTo>
                  <a:pt x="9137904" y="9524"/>
                </a:lnTo>
                <a:lnTo>
                  <a:pt x="913790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2815" y="6259169"/>
            <a:ext cx="57023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Arial"/>
                <a:cs typeface="Arial"/>
              </a:rPr>
              <a:t>Citation: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AORTIC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VALVE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DISEASE,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Fuster V,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Harrington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RA,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Narula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J,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Eapen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ZJ.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Hurst's</a:t>
            </a:r>
            <a:r>
              <a:rPr sz="800" i="1" spc="-2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The</a:t>
            </a:r>
            <a:r>
              <a:rPr sz="800" i="1" spc="2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Heart,</a:t>
            </a:r>
            <a:r>
              <a:rPr sz="800" i="1" spc="2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14e;</a:t>
            </a:r>
            <a:r>
              <a:rPr sz="800" i="1" spc="4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2017.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Available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at: 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https://accessmedicine.mhmedical.com/content.aspx?bookid=2046&amp;sectionid=176557433</a:t>
            </a:r>
            <a:r>
              <a:rPr sz="800" spc="2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Accessed:</a:t>
            </a:r>
            <a:r>
              <a:rPr sz="800" spc="2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April</a:t>
            </a:r>
            <a:r>
              <a:rPr sz="800" spc="2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22,</a:t>
            </a:r>
            <a:r>
              <a:rPr sz="800" spc="2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2020 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Copyright</a:t>
            </a:r>
            <a:r>
              <a:rPr sz="800" spc="20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99999"/>
                </a:solidFill>
                <a:latin typeface="Arial"/>
                <a:cs typeface="Arial"/>
              </a:rPr>
              <a:t>© 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2020</a:t>
            </a:r>
            <a:r>
              <a:rPr sz="800" spc="2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McGraw-Hill Education.</a:t>
            </a:r>
            <a:r>
              <a:rPr sz="800" spc="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999999"/>
                </a:solidFill>
                <a:latin typeface="Arial"/>
                <a:cs typeface="Arial"/>
              </a:rPr>
              <a:t>All</a:t>
            </a:r>
            <a:r>
              <a:rPr sz="800" spc="-5" dirty="0">
                <a:solidFill>
                  <a:srgbClr val="999999"/>
                </a:solidFill>
                <a:latin typeface="Arial"/>
                <a:cs typeface="Arial"/>
              </a:rPr>
              <a:t> rights reserved</a:t>
            </a:r>
            <a:endParaRPr sz="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731" y="6269735"/>
            <a:ext cx="451104" cy="4495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77774" y="5154295"/>
            <a:ext cx="8668385" cy="481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A.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natural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history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of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aortic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stenosis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demonstrating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dramatic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decline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in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survival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when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symptoms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develop.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B.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natural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history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of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aortic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stenosis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today (pink line) showing onset </a:t>
            </a:r>
            <a:r>
              <a:rPr sz="1000" spc="-10" dirty="0">
                <a:latin typeface="Arial"/>
                <a:cs typeface="Arial"/>
              </a:rPr>
              <a:t>of </a:t>
            </a:r>
            <a:r>
              <a:rPr sz="1000" spc="-5" dirty="0">
                <a:latin typeface="Arial"/>
                <a:cs typeface="Arial"/>
              </a:rPr>
              <a:t>symptoms at a </a:t>
            </a:r>
            <a:r>
              <a:rPr sz="1000" dirty="0">
                <a:latin typeface="Arial"/>
                <a:cs typeface="Arial"/>
              </a:rPr>
              <a:t>much </a:t>
            </a:r>
            <a:r>
              <a:rPr sz="1000" spc="-5" dirty="0">
                <a:latin typeface="Arial"/>
                <a:cs typeface="Arial"/>
              </a:rPr>
              <a:t>later </a:t>
            </a:r>
            <a:r>
              <a:rPr sz="1000" spc="-10" dirty="0">
                <a:latin typeface="Arial"/>
                <a:cs typeface="Arial"/>
              </a:rPr>
              <a:t>age in </a:t>
            </a:r>
            <a:r>
              <a:rPr sz="1000" dirty="0">
                <a:latin typeface="Arial"/>
                <a:cs typeface="Arial"/>
              </a:rPr>
              <a:t>life </a:t>
            </a:r>
            <a:r>
              <a:rPr sz="1000" spc="-10" dirty="0">
                <a:latin typeface="Arial"/>
                <a:cs typeface="Arial"/>
              </a:rPr>
              <a:t>than in </a:t>
            </a:r>
            <a:r>
              <a:rPr sz="1000" spc="-5" dirty="0">
                <a:latin typeface="Arial"/>
                <a:cs typeface="Arial"/>
              </a:rPr>
              <a:t>the </a:t>
            </a:r>
            <a:r>
              <a:rPr sz="1000" spc="-10" dirty="0">
                <a:latin typeface="Arial"/>
                <a:cs typeface="Arial"/>
              </a:rPr>
              <a:t>20th </a:t>
            </a:r>
            <a:r>
              <a:rPr sz="1000" spc="-5" dirty="0">
                <a:latin typeface="Arial"/>
                <a:cs typeface="Arial"/>
              </a:rPr>
              <a:t>century (green line). A reproduced with permission from Ross J Jr,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Braunwald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E: Aortic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stenosis,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Circulation.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1968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Jul;38(1 Suppl):61-67.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B used </a:t>
            </a:r>
            <a:r>
              <a:rPr sz="1000" spc="-10" dirty="0">
                <a:latin typeface="Arial"/>
                <a:cs typeface="Arial"/>
              </a:rPr>
              <a:t>with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permission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from </a:t>
            </a:r>
            <a:r>
              <a:rPr sz="1000" spc="-5" dirty="0">
                <a:latin typeface="Arial"/>
                <a:cs typeface="Arial"/>
              </a:rPr>
              <a:t>Dr. Robert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Bonow.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83791" y="278891"/>
            <a:ext cx="6376416" cy="4673371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8314" y="515238"/>
            <a:ext cx="75628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Prognosis</a:t>
            </a:r>
            <a:r>
              <a:rPr spc="15"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aortic valve</a:t>
            </a:r>
            <a:r>
              <a:rPr dirty="0"/>
              <a:t> </a:t>
            </a:r>
            <a:r>
              <a:rPr spc="-5" dirty="0"/>
              <a:t>stenosis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4993"/>
            <a:ext cx="7699375" cy="280098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Death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generally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follows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in:</a:t>
            </a:r>
            <a:endParaRPr sz="2600">
              <a:latin typeface="Arial"/>
              <a:cs typeface="Arial"/>
            </a:endParaRPr>
          </a:p>
          <a:p>
            <a:pPr marL="1184910" indent="-1172210">
              <a:lnSpc>
                <a:spcPct val="100000"/>
              </a:lnSpc>
              <a:spcBef>
                <a:spcPts val="630"/>
              </a:spcBef>
              <a:buChar char="•"/>
              <a:tabLst>
                <a:tab pos="1184275" algn="l"/>
                <a:tab pos="1184910" algn="l"/>
              </a:tabLst>
            </a:pPr>
            <a:r>
              <a:rPr sz="2600" dirty="0">
                <a:latin typeface="Arial"/>
                <a:cs typeface="Arial"/>
              </a:rPr>
              <a:t>5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years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following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presentation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angina</a:t>
            </a:r>
            <a:endParaRPr sz="2600">
              <a:latin typeface="Arial"/>
              <a:cs typeface="Arial"/>
            </a:endParaRPr>
          </a:p>
          <a:p>
            <a:pPr marL="1184910" indent="-1172210">
              <a:lnSpc>
                <a:spcPct val="100000"/>
              </a:lnSpc>
              <a:spcBef>
                <a:spcPts val="625"/>
              </a:spcBef>
              <a:buChar char="•"/>
              <a:tabLst>
                <a:tab pos="1184275" algn="l"/>
                <a:tab pos="1184910" algn="l"/>
              </a:tabLst>
            </a:pPr>
            <a:r>
              <a:rPr sz="2600" dirty="0">
                <a:latin typeface="Arial"/>
                <a:cs typeface="Arial"/>
              </a:rPr>
              <a:t>3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years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following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presentation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syncope</a:t>
            </a:r>
            <a:endParaRPr sz="2600">
              <a:latin typeface="Arial"/>
              <a:cs typeface="Arial"/>
            </a:endParaRPr>
          </a:p>
          <a:p>
            <a:pPr marL="355600" marR="87630" indent="-343535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1184275" algn="l"/>
                <a:tab pos="1184910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2 years following presentation of congestive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heart</a:t>
            </a:r>
            <a:r>
              <a:rPr sz="2600" spc="-5" dirty="0">
                <a:latin typeface="Arial"/>
                <a:cs typeface="Arial"/>
              </a:rPr>
              <a:t> failure.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3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Replace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shortly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after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symptom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presentation.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023" y="466344"/>
            <a:ext cx="7493508" cy="5792724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9097" y="279654"/>
            <a:ext cx="530288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61694" marR="5080" indent="-84963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Hereditary hypertrophic </a:t>
            </a:r>
            <a:r>
              <a:rPr spc="-1105" dirty="0"/>
              <a:t> </a:t>
            </a:r>
            <a:r>
              <a:rPr spc="-5" dirty="0"/>
              <a:t>cardiomyopathy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6516"/>
            <a:ext cx="7901940" cy="466217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-45" dirty="0">
                <a:latin typeface="Arial"/>
                <a:cs typeface="Arial"/>
              </a:rPr>
              <a:t>Young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adults</a:t>
            </a:r>
            <a:endParaRPr sz="2600">
              <a:latin typeface="Arial"/>
              <a:cs typeface="Arial"/>
            </a:endParaRPr>
          </a:p>
          <a:p>
            <a:pPr marL="539750" indent="-527685">
              <a:lnSpc>
                <a:spcPct val="100000"/>
              </a:lnSpc>
              <a:spcBef>
                <a:spcPts val="315"/>
              </a:spcBef>
              <a:buChar char="•"/>
              <a:tabLst>
                <a:tab pos="539750" algn="l"/>
                <a:tab pos="540385" algn="l"/>
              </a:tabLst>
            </a:pPr>
            <a:r>
              <a:rPr sz="2600" dirty="0">
                <a:latin typeface="Arial"/>
                <a:cs typeface="Arial"/>
              </a:rPr>
              <a:t>30-40%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cardiomyopathies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children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1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Autosomal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dominant (variable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penetrance)</a:t>
            </a:r>
            <a:endParaRPr sz="2600">
              <a:latin typeface="Arial"/>
              <a:cs typeface="Arial"/>
            </a:endParaRPr>
          </a:p>
          <a:p>
            <a:pPr marL="355600" marR="556895" indent="-343535">
              <a:lnSpc>
                <a:spcPts val="2810"/>
              </a:lnSpc>
              <a:spcBef>
                <a:spcPts val="66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Defective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energy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transfer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from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mitochondrion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sarcomere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7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Apical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hypertrophy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reduces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ventricular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volume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1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10% have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concentric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hypertrophy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(restricted</a:t>
            </a:r>
            <a:r>
              <a:rPr sz="2600" spc="-5" dirty="0">
                <a:latin typeface="Arial"/>
                <a:cs typeface="Arial"/>
              </a:rPr>
              <a:t> filling)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ts val="2810"/>
              </a:lnSpc>
              <a:spcBef>
                <a:spcPts val="66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Left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ventricular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septum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three times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thicker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than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free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wall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(asymmetric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hypertrophy)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7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Prominent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sub</a:t>
            </a:r>
            <a:r>
              <a:rPr sz="2600" spc="-5" dirty="0">
                <a:latin typeface="Arial"/>
                <a:cs typeface="Arial"/>
              </a:rPr>
              <a:t> aortic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region (25%)</a:t>
            </a:r>
            <a:endParaRPr sz="2600">
              <a:latin typeface="Arial"/>
              <a:cs typeface="Arial"/>
            </a:endParaRPr>
          </a:p>
          <a:p>
            <a:pPr marL="631190" indent="-619125">
              <a:lnSpc>
                <a:spcPct val="100000"/>
              </a:lnSpc>
              <a:spcBef>
                <a:spcPts val="310"/>
              </a:spcBef>
              <a:buChar char="•"/>
              <a:tabLst>
                <a:tab pos="631190" algn="l"/>
                <a:tab pos="631825" algn="l"/>
              </a:tabLst>
            </a:pPr>
            <a:r>
              <a:rPr sz="2600" dirty="0">
                <a:latin typeface="Arial"/>
                <a:cs typeface="Arial"/>
              </a:rPr>
              <a:t>Dynamic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dysfunction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02180" marR="5080" indent="-84963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Hereditary hypertrophic </a:t>
            </a:r>
            <a:r>
              <a:rPr spc="-1105" dirty="0"/>
              <a:t> </a:t>
            </a:r>
            <a:r>
              <a:rPr spc="-5" dirty="0"/>
              <a:t>cardiomyopathy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97394"/>
            <a:ext cx="8013065" cy="184975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Asymmetrical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septal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hypertrophy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without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obstruction</a:t>
            </a:r>
            <a:endParaRPr sz="2600">
              <a:latin typeface="Arial"/>
              <a:cs typeface="Arial"/>
            </a:endParaRPr>
          </a:p>
          <a:p>
            <a:pPr marL="355600" marR="467359" indent="-343535">
              <a:lnSpc>
                <a:spcPct val="100000"/>
              </a:lnSpc>
              <a:spcBef>
                <a:spcPts val="63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Asymmetrical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septal hypertrophy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 obstruction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(hypertrophic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obstructive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cardiomyopathy)</a:t>
            </a:r>
            <a:endParaRPr sz="2600">
              <a:latin typeface="Arial"/>
              <a:cs typeface="Arial"/>
            </a:endParaRPr>
          </a:p>
          <a:p>
            <a:pPr marL="724535" indent="-712470">
              <a:lnSpc>
                <a:spcPct val="100000"/>
              </a:lnSpc>
              <a:spcBef>
                <a:spcPts val="625"/>
              </a:spcBef>
              <a:buChar char="•"/>
              <a:tabLst>
                <a:tab pos="724535" algn="l"/>
                <a:tab pos="725170" algn="l"/>
              </a:tabLst>
            </a:pPr>
            <a:r>
              <a:rPr sz="2600" dirty="0">
                <a:latin typeface="Arial"/>
                <a:cs typeface="Arial"/>
              </a:rPr>
              <a:t>Mitral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regurgitation from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septum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striking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9582" y="93979"/>
            <a:ext cx="530288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61694" marR="5080" indent="-84963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Hereditary hypertrophic </a:t>
            </a:r>
            <a:r>
              <a:rPr spc="-1105" dirty="0"/>
              <a:t> </a:t>
            </a:r>
            <a:r>
              <a:rPr spc="-5" dirty="0"/>
              <a:t>cardiomyopathy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3648" y="1369353"/>
            <a:ext cx="8084184" cy="509905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725"/>
              </a:spcBef>
              <a:buChar char="•"/>
              <a:tabLst>
                <a:tab pos="367665" algn="l"/>
                <a:tab pos="368300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Maximal</a:t>
            </a:r>
            <a:r>
              <a:rPr sz="2600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intensity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murmur</a:t>
            </a:r>
            <a:endParaRPr sz="2600">
              <a:latin typeface="Arial"/>
              <a:cs typeface="Arial"/>
            </a:endParaRPr>
          </a:p>
          <a:p>
            <a:pPr marL="552450" indent="-527685">
              <a:lnSpc>
                <a:spcPct val="100000"/>
              </a:lnSpc>
              <a:spcBef>
                <a:spcPts val="625"/>
              </a:spcBef>
              <a:buChar char="•"/>
              <a:tabLst>
                <a:tab pos="552450" algn="l"/>
                <a:tab pos="553085" algn="l"/>
              </a:tabLst>
            </a:pPr>
            <a:r>
              <a:rPr sz="2600" spc="5" dirty="0">
                <a:latin typeface="Arial"/>
                <a:cs typeface="Arial"/>
              </a:rPr>
              <a:t>5</a:t>
            </a:r>
            <a:r>
              <a:rPr sz="2550" spc="7" baseline="26143" dirty="0">
                <a:latin typeface="Arial"/>
                <a:cs typeface="Arial"/>
              </a:rPr>
              <a:t>th</a:t>
            </a:r>
            <a:r>
              <a:rPr sz="2550" spc="367" baseline="26143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left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intercostal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space</a:t>
            </a:r>
            <a:endParaRPr sz="2600">
              <a:latin typeface="Arial"/>
              <a:cs typeface="Arial"/>
            </a:endParaRPr>
          </a:p>
          <a:p>
            <a:pPr marL="552450" indent="-527685">
              <a:lnSpc>
                <a:spcPct val="100000"/>
              </a:lnSpc>
              <a:spcBef>
                <a:spcPts val="625"/>
              </a:spcBef>
              <a:buChar char="•"/>
              <a:tabLst>
                <a:tab pos="552450" algn="l"/>
                <a:tab pos="553085" algn="l"/>
              </a:tabLst>
            </a:pPr>
            <a:r>
              <a:rPr sz="2600" dirty="0">
                <a:latin typeface="Arial"/>
                <a:cs typeface="Arial"/>
              </a:rPr>
              <a:t>Radiates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along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left lower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sternal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border.</a:t>
            </a:r>
            <a:endParaRPr sz="2600">
              <a:latin typeface="Arial"/>
              <a:cs typeface="Arial"/>
            </a:endParaRPr>
          </a:p>
          <a:p>
            <a:pPr marL="368300" marR="1778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552450" algn="l"/>
                <a:tab pos="553085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Passive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leg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elevation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decreases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intensity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murmur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(LR+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8.0;</a:t>
            </a:r>
            <a:r>
              <a:rPr sz="2600" spc="5" dirty="0">
                <a:latin typeface="Arial"/>
                <a:cs typeface="Arial"/>
              </a:rPr>
              <a:t> LR-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0.2).</a:t>
            </a:r>
            <a:endParaRPr sz="2600">
              <a:latin typeface="Arial"/>
              <a:cs typeface="Arial"/>
            </a:endParaRPr>
          </a:p>
          <a:p>
            <a:pPr marL="368300" marR="23876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459105" algn="l"/>
                <a:tab pos="459740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Squatting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decreases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intensity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murmur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(LR+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4.5;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LR-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0.1).</a:t>
            </a:r>
            <a:endParaRPr sz="26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625"/>
              </a:spcBef>
              <a:buChar char="•"/>
              <a:tabLst>
                <a:tab pos="367665" algn="l"/>
                <a:tab pos="368300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Histopathology</a:t>
            </a:r>
            <a:r>
              <a:rPr sz="2600" dirty="0"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643890" indent="-619125">
              <a:lnSpc>
                <a:spcPct val="100000"/>
              </a:lnSpc>
              <a:spcBef>
                <a:spcPts val="625"/>
              </a:spcBef>
              <a:buChar char="•"/>
              <a:tabLst>
                <a:tab pos="643890" algn="l"/>
                <a:tab pos="644525" algn="l"/>
              </a:tabLst>
            </a:pPr>
            <a:r>
              <a:rPr sz="2600" dirty="0">
                <a:latin typeface="Arial"/>
                <a:cs typeface="Arial"/>
              </a:rPr>
              <a:t>Giant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myocytes</a:t>
            </a:r>
            <a:endParaRPr sz="2600">
              <a:latin typeface="Arial"/>
              <a:cs typeface="Arial"/>
            </a:endParaRPr>
          </a:p>
          <a:p>
            <a:pPr marL="643890" indent="-619125">
              <a:lnSpc>
                <a:spcPct val="100000"/>
              </a:lnSpc>
              <a:spcBef>
                <a:spcPts val="625"/>
              </a:spcBef>
              <a:buChar char="•"/>
              <a:tabLst>
                <a:tab pos="643890" algn="l"/>
                <a:tab pos="644525" algn="l"/>
              </a:tabLst>
            </a:pPr>
            <a:r>
              <a:rPr sz="2600" dirty="0">
                <a:latin typeface="Arial"/>
                <a:cs typeface="Arial"/>
              </a:rPr>
              <a:t>Myofiber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disarray</a:t>
            </a:r>
            <a:endParaRPr sz="2600">
              <a:latin typeface="Arial"/>
              <a:cs typeface="Arial"/>
            </a:endParaRPr>
          </a:p>
          <a:p>
            <a:pPr marL="643890" indent="-619125">
              <a:lnSpc>
                <a:spcPct val="100000"/>
              </a:lnSpc>
              <a:spcBef>
                <a:spcPts val="625"/>
              </a:spcBef>
              <a:buChar char="•"/>
              <a:tabLst>
                <a:tab pos="643890" algn="l"/>
                <a:tab pos="644525" algn="l"/>
              </a:tabLst>
            </a:pPr>
            <a:r>
              <a:rPr sz="2600" dirty="0">
                <a:latin typeface="Arial"/>
                <a:cs typeface="Arial"/>
              </a:rPr>
              <a:t>Fibrosis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2210" y="515238"/>
            <a:ext cx="4260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Pathologic</a:t>
            </a:r>
            <a:r>
              <a:rPr spc="-20" dirty="0"/>
              <a:t> </a:t>
            </a:r>
            <a:r>
              <a:rPr spc="-5" dirty="0"/>
              <a:t>splitting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4993"/>
            <a:ext cx="8048625" cy="422783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Reversed</a:t>
            </a:r>
            <a:r>
              <a:rPr sz="2600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splitting</a:t>
            </a:r>
            <a:endParaRPr sz="2600">
              <a:latin typeface="Arial"/>
              <a:cs typeface="Arial"/>
            </a:endParaRPr>
          </a:p>
          <a:p>
            <a:pPr marL="724535" indent="-712470">
              <a:lnSpc>
                <a:spcPct val="100000"/>
              </a:lnSpc>
              <a:spcBef>
                <a:spcPts val="630"/>
              </a:spcBef>
              <a:buChar char="•"/>
              <a:tabLst>
                <a:tab pos="724535" algn="l"/>
                <a:tab pos="725170" algn="l"/>
              </a:tabLst>
            </a:pPr>
            <a:r>
              <a:rPr sz="2600" dirty="0">
                <a:latin typeface="Arial"/>
                <a:cs typeface="Arial"/>
              </a:rPr>
              <a:t>Delay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aortic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closure</a:t>
            </a:r>
            <a:endParaRPr sz="2600">
              <a:latin typeface="Arial"/>
              <a:cs typeface="Arial"/>
            </a:endParaRPr>
          </a:p>
          <a:p>
            <a:pPr marL="1000125" indent="-988060">
              <a:lnSpc>
                <a:spcPct val="100000"/>
              </a:lnSpc>
              <a:spcBef>
                <a:spcPts val="625"/>
              </a:spcBef>
              <a:buChar char="•"/>
              <a:tabLst>
                <a:tab pos="1000125" algn="l"/>
                <a:tab pos="1000760" algn="l"/>
              </a:tabLst>
            </a:pPr>
            <a:r>
              <a:rPr sz="2600" dirty="0">
                <a:latin typeface="Arial"/>
                <a:cs typeface="Arial"/>
              </a:rPr>
              <a:t>Usually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due to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impaired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left ventricular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emptying</a:t>
            </a:r>
            <a:endParaRPr sz="2600">
              <a:latin typeface="Arial"/>
              <a:cs typeface="Arial"/>
            </a:endParaRPr>
          </a:p>
          <a:p>
            <a:pPr marL="907415" indent="-895350">
              <a:lnSpc>
                <a:spcPct val="100000"/>
              </a:lnSpc>
              <a:spcBef>
                <a:spcPts val="620"/>
              </a:spcBef>
              <a:buChar char="•"/>
              <a:tabLst>
                <a:tab pos="907415" algn="l"/>
                <a:tab pos="908050" algn="l"/>
              </a:tabLst>
            </a:pPr>
            <a:r>
              <a:rPr sz="2600" dirty="0">
                <a:latin typeface="Arial"/>
                <a:cs typeface="Arial"/>
              </a:rPr>
              <a:t>With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inspiration, </a:t>
            </a:r>
            <a:r>
              <a:rPr sz="2600" spc="-5" dirty="0">
                <a:latin typeface="Arial"/>
                <a:cs typeface="Arial"/>
              </a:rPr>
              <a:t>the </a:t>
            </a:r>
            <a:r>
              <a:rPr sz="2600" dirty="0">
                <a:latin typeface="Arial"/>
                <a:cs typeface="Arial"/>
              </a:rPr>
              <a:t>splitting interval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narrows</a:t>
            </a:r>
            <a:endParaRPr sz="2600">
              <a:latin typeface="Arial"/>
              <a:cs typeface="Arial"/>
            </a:endParaRPr>
          </a:p>
          <a:p>
            <a:pPr marL="355600" marR="1136650" indent="-343535">
              <a:lnSpc>
                <a:spcPct val="100000"/>
              </a:lnSpc>
              <a:spcBef>
                <a:spcPts val="630"/>
              </a:spcBef>
              <a:buSzPct val="76923"/>
              <a:buFont typeface="Arial"/>
              <a:buChar char="•"/>
              <a:tabLst>
                <a:tab pos="983615" algn="l"/>
                <a:tab pos="984250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Aortic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stenosis,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left bundle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branch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block,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hypertrophic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cardiomyopathy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Paradoxical</a:t>
            </a:r>
            <a:r>
              <a:rPr sz="2600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splitting</a:t>
            </a:r>
            <a:endParaRPr sz="2600">
              <a:latin typeface="Arial"/>
              <a:cs typeface="Arial"/>
            </a:endParaRPr>
          </a:p>
          <a:p>
            <a:pPr marL="815975" indent="-803910">
              <a:lnSpc>
                <a:spcPct val="100000"/>
              </a:lnSpc>
              <a:spcBef>
                <a:spcPts val="630"/>
              </a:spcBef>
              <a:buChar char="•"/>
              <a:tabLst>
                <a:tab pos="815975" algn="l"/>
                <a:tab pos="816610" algn="l"/>
              </a:tabLst>
            </a:pPr>
            <a:r>
              <a:rPr sz="2600" dirty="0">
                <a:latin typeface="Arial"/>
                <a:cs typeface="Arial"/>
              </a:rPr>
              <a:t>Early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pulmonic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closure</a:t>
            </a:r>
            <a:endParaRPr sz="2600">
              <a:latin typeface="Arial"/>
              <a:cs typeface="Arial"/>
            </a:endParaRPr>
          </a:p>
          <a:p>
            <a:pPr marL="1091565" indent="-1079500">
              <a:lnSpc>
                <a:spcPct val="100000"/>
              </a:lnSpc>
              <a:spcBef>
                <a:spcPts val="625"/>
              </a:spcBef>
              <a:buChar char="•"/>
              <a:tabLst>
                <a:tab pos="1091565" algn="l"/>
                <a:tab pos="1092200" algn="l"/>
              </a:tabLst>
            </a:pPr>
            <a:r>
              <a:rPr sz="2600" spc="-5" dirty="0">
                <a:latin typeface="Arial"/>
                <a:cs typeface="Arial"/>
              </a:rPr>
              <a:t>Wolf-Parkinson-White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syndrome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02180" marR="5080" indent="-84963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Hereditary hypertrophic </a:t>
            </a:r>
            <a:r>
              <a:rPr spc="-1105" dirty="0"/>
              <a:t> </a:t>
            </a:r>
            <a:r>
              <a:rPr spc="-5" dirty="0"/>
              <a:t>cardiomyopathy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5030"/>
            <a:ext cx="8065134" cy="438594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1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Complications</a:t>
            </a:r>
            <a:r>
              <a:rPr sz="2600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include:</a:t>
            </a:r>
            <a:endParaRPr sz="2600">
              <a:latin typeface="Arial"/>
              <a:cs typeface="Arial"/>
            </a:endParaRPr>
          </a:p>
          <a:p>
            <a:pPr marL="613410" indent="-601345">
              <a:lnSpc>
                <a:spcPct val="100000"/>
              </a:lnSpc>
              <a:spcBef>
                <a:spcPts val="315"/>
              </a:spcBef>
              <a:buChar char="•"/>
              <a:tabLst>
                <a:tab pos="612775" algn="l"/>
                <a:tab pos="614045" algn="l"/>
              </a:tabLst>
            </a:pPr>
            <a:r>
              <a:rPr sz="2600" dirty="0">
                <a:latin typeface="Arial"/>
                <a:cs typeface="Arial"/>
              </a:rPr>
              <a:t>Atrial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fibrillation</a:t>
            </a:r>
            <a:endParaRPr sz="2600">
              <a:latin typeface="Arial"/>
              <a:cs typeface="Arial"/>
            </a:endParaRPr>
          </a:p>
          <a:p>
            <a:pPr marL="625475" indent="-613410">
              <a:lnSpc>
                <a:spcPct val="100000"/>
              </a:lnSpc>
              <a:spcBef>
                <a:spcPts val="310"/>
              </a:spcBef>
              <a:buChar char="•"/>
              <a:tabLst>
                <a:tab pos="625475" algn="l"/>
                <a:tab pos="626110" algn="l"/>
              </a:tabLst>
            </a:pPr>
            <a:r>
              <a:rPr sz="2600" dirty="0">
                <a:latin typeface="Arial"/>
                <a:cs typeface="Arial"/>
              </a:rPr>
              <a:t>Thrombus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formation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(and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embolism)</a:t>
            </a:r>
            <a:endParaRPr sz="2600">
              <a:latin typeface="Arial"/>
              <a:cs typeface="Arial"/>
            </a:endParaRPr>
          </a:p>
          <a:p>
            <a:pPr marL="631190" indent="-619125">
              <a:lnSpc>
                <a:spcPct val="100000"/>
              </a:lnSpc>
              <a:spcBef>
                <a:spcPts val="315"/>
              </a:spcBef>
              <a:buChar char="•"/>
              <a:tabLst>
                <a:tab pos="631190" algn="l"/>
                <a:tab pos="631825" algn="l"/>
              </a:tabLst>
            </a:pPr>
            <a:r>
              <a:rPr sz="2600" spc="-15" dirty="0">
                <a:latin typeface="Arial"/>
                <a:cs typeface="Arial"/>
              </a:rPr>
              <a:t>Ventricular </a:t>
            </a:r>
            <a:r>
              <a:rPr sz="2600" spc="-5" dirty="0">
                <a:latin typeface="Arial"/>
                <a:cs typeface="Arial"/>
              </a:rPr>
              <a:t>fibrillation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(sudden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death)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1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Treatment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1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β-blocker</a:t>
            </a:r>
            <a:endParaRPr sz="2600">
              <a:latin typeface="Arial"/>
              <a:cs typeface="Arial"/>
            </a:endParaRPr>
          </a:p>
          <a:p>
            <a:pPr marL="631190" indent="-619125">
              <a:lnSpc>
                <a:spcPct val="100000"/>
              </a:lnSpc>
              <a:spcBef>
                <a:spcPts val="310"/>
              </a:spcBef>
              <a:buChar char="•"/>
              <a:tabLst>
                <a:tab pos="631190" algn="l"/>
                <a:tab pos="631825" algn="l"/>
              </a:tabLst>
            </a:pPr>
            <a:r>
              <a:rPr sz="2600" dirty="0">
                <a:latin typeface="Arial"/>
                <a:cs typeface="Arial"/>
              </a:rPr>
              <a:t>Reduce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heart</a:t>
            </a:r>
            <a:r>
              <a:rPr sz="2600" spc="-5" dirty="0">
                <a:latin typeface="Arial"/>
                <a:cs typeface="Arial"/>
              </a:rPr>
              <a:t> rate</a:t>
            </a:r>
            <a:r>
              <a:rPr sz="2600" dirty="0">
                <a:latin typeface="Arial"/>
                <a:cs typeface="Arial"/>
              </a:rPr>
              <a:t> (increase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preload)</a:t>
            </a:r>
            <a:endParaRPr sz="2600">
              <a:latin typeface="Arial"/>
              <a:cs typeface="Arial"/>
            </a:endParaRPr>
          </a:p>
          <a:p>
            <a:pPr marL="631190" indent="-619125">
              <a:lnSpc>
                <a:spcPct val="100000"/>
              </a:lnSpc>
              <a:spcBef>
                <a:spcPts val="315"/>
              </a:spcBef>
              <a:buChar char="•"/>
              <a:tabLst>
                <a:tab pos="631190" algn="l"/>
                <a:tab pos="631825" algn="l"/>
              </a:tabLst>
            </a:pPr>
            <a:r>
              <a:rPr sz="2600" dirty="0">
                <a:latin typeface="Arial"/>
                <a:cs typeface="Arial"/>
              </a:rPr>
              <a:t>Decrease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myocardial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contractility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1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Implantable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cardioverter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defibrillator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1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May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have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excise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myocardial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tissue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outflow tract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1021" y="515238"/>
            <a:ext cx="65201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Supravalvular</a:t>
            </a:r>
            <a:r>
              <a:rPr spc="15" dirty="0"/>
              <a:t> </a:t>
            </a:r>
            <a:r>
              <a:rPr spc="-5" dirty="0"/>
              <a:t>aortic</a:t>
            </a:r>
            <a:r>
              <a:rPr spc="10" dirty="0"/>
              <a:t> </a:t>
            </a:r>
            <a:r>
              <a:rPr spc="-5" dirty="0"/>
              <a:t>stenosis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3447669"/>
            <a:ext cx="14160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5112258"/>
            <a:ext cx="14160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544993"/>
            <a:ext cx="7776845" cy="438594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Autosomal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dominant.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3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-25" dirty="0">
                <a:latin typeface="Arial"/>
                <a:cs typeface="Arial"/>
              </a:rPr>
              <a:t>7q11.23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mutation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affects</a:t>
            </a:r>
            <a:r>
              <a:rPr sz="2600" dirty="0">
                <a:latin typeface="Arial"/>
                <a:cs typeface="Arial"/>
              </a:rPr>
              <a:t> elastin.</a:t>
            </a:r>
            <a:endParaRPr sz="2600">
              <a:latin typeface="Arial"/>
              <a:cs typeface="Arial"/>
            </a:endParaRPr>
          </a:p>
          <a:p>
            <a:pPr marL="355600" marR="5715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Characterized</a:t>
            </a:r>
            <a:r>
              <a:rPr sz="26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by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narrowing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the</a:t>
            </a:r>
            <a:r>
              <a:rPr sz="26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ascending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aorta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above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26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level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sinus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Valsalva.</a:t>
            </a:r>
            <a:endParaRPr sz="2600">
              <a:latin typeface="Arial"/>
              <a:cs typeface="Arial"/>
            </a:endParaRPr>
          </a:p>
          <a:p>
            <a:pPr marL="355600" marR="81915" indent="551180">
              <a:lnSpc>
                <a:spcPct val="100000"/>
              </a:lnSpc>
              <a:spcBef>
                <a:spcPts val="625"/>
              </a:spcBef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Williams-Beuren</a:t>
            </a:r>
            <a:r>
              <a:rPr sz="2600" dirty="0">
                <a:latin typeface="Arial"/>
                <a:cs typeface="Arial"/>
              </a:rPr>
              <a:t> syndrome characterized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additionally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by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transient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hypercalcemia,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elfin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facial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appearance with low bridge nose, and stenosis of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other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major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arteries.</a:t>
            </a:r>
            <a:endParaRPr sz="2600">
              <a:latin typeface="Arial"/>
              <a:cs typeface="Arial"/>
            </a:endParaRPr>
          </a:p>
          <a:p>
            <a:pPr marL="355600" marR="5080" indent="45974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Developmental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delay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good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language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skills;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impaired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spatial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processing.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7146" y="515238"/>
            <a:ext cx="79679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P-V</a:t>
            </a:r>
            <a:r>
              <a:rPr spc="-15" dirty="0"/>
              <a:t> </a:t>
            </a:r>
            <a:r>
              <a:rPr spc="-5" dirty="0"/>
              <a:t>LOOP</a:t>
            </a:r>
            <a:r>
              <a:rPr spc="-70" dirty="0"/>
              <a:t> </a:t>
            </a:r>
            <a:r>
              <a:rPr spc="-5" dirty="0"/>
              <a:t>IN</a:t>
            </a:r>
            <a:r>
              <a:rPr spc="-15" dirty="0"/>
              <a:t> </a:t>
            </a:r>
            <a:r>
              <a:rPr spc="-5" dirty="0"/>
              <a:t>SEVERE</a:t>
            </a:r>
            <a:r>
              <a:rPr spc="-20" dirty="0"/>
              <a:t> </a:t>
            </a:r>
            <a:r>
              <a:rPr spc="-10" dirty="0"/>
              <a:t>EXERCISE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5028" y="1678903"/>
            <a:ext cx="4336706" cy="4445965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3857" y="515238"/>
            <a:ext cx="53333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Coarctation</a:t>
            </a:r>
            <a:r>
              <a:rPr spc="10" dirty="0"/>
              <a:t> </a:t>
            </a:r>
            <a:r>
              <a:rPr spc="-5" dirty="0"/>
              <a:t>of</a:t>
            </a:r>
            <a:r>
              <a:rPr spc="-15" dirty="0"/>
              <a:t> </a:t>
            </a:r>
            <a:r>
              <a:rPr spc="-5" dirty="0"/>
              <a:t>the</a:t>
            </a:r>
            <a:r>
              <a:rPr spc="-15" dirty="0"/>
              <a:t> </a:t>
            </a:r>
            <a:r>
              <a:rPr spc="-5" dirty="0"/>
              <a:t>aorta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77467"/>
            <a:ext cx="7691120" cy="398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2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One-third of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patients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Turner’s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syndrome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have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Coarctation.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24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Bicuspid</a:t>
            </a:r>
            <a:r>
              <a:rPr sz="2600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aortic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valve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25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25%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all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coarctations</a:t>
            </a:r>
            <a:endParaRPr sz="2600">
              <a:latin typeface="Arial"/>
              <a:cs typeface="Arial"/>
            </a:endParaRPr>
          </a:p>
          <a:p>
            <a:pPr marL="447040" indent="-434975">
              <a:lnSpc>
                <a:spcPct val="100000"/>
              </a:lnSpc>
              <a:spcBef>
                <a:spcPts val="975"/>
              </a:spcBef>
              <a:buChar char="•"/>
              <a:tabLst>
                <a:tab pos="447040" algn="l"/>
                <a:tab pos="447675" algn="l"/>
              </a:tabLst>
            </a:pPr>
            <a:r>
              <a:rPr sz="2600" dirty="0">
                <a:latin typeface="Arial"/>
                <a:cs typeface="Arial"/>
              </a:rPr>
              <a:t>Ejection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click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at right upper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sternal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border.</a:t>
            </a:r>
            <a:endParaRPr sz="2600">
              <a:latin typeface="Arial"/>
              <a:cs typeface="Arial"/>
            </a:endParaRPr>
          </a:p>
          <a:p>
            <a:pPr marL="355600" marR="286385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815975" algn="l"/>
                <a:tab pos="816610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Blood pressure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upper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limbs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 greater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than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blood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pressure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lower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limbs.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90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Associated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saccular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cerebral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aneurysms.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3857" y="515238"/>
            <a:ext cx="53333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Coarctation</a:t>
            </a:r>
            <a:r>
              <a:rPr spc="10" dirty="0"/>
              <a:t> </a:t>
            </a:r>
            <a:r>
              <a:rPr spc="-5" dirty="0"/>
              <a:t>of</a:t>
            </a:r>
            <a:r>
              <a:rPr spc="-15" dirty="0"/>
              <a:t> </a:t>
            </a:r>
            <a:r>
              <a:rPr spc="-5" dirty="0"/>
              <a:t>the</a:t>
            </a:r>
            <a:r>
              <a:rPr spc="-15" dirty="0"/>
              <a:t> </a:t>
            </a:r>
            <a:r>
              <a:rPr spc="-5" dirty="0"/>
              <a:t>aorta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98219"/>
            <a:ext cx="7609840" cy="3275329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34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Preductal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if before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ligamentum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arteriosum.</a:t>
            </a:r>
            <a:endParaRPr sz="2600">
              <a:latin typeface="Arial"/>
              <a:cs typeface="Arial"/>
            </a:endParaRPr>
          </a:p>
          <a:p>
            <a:pPr marL="724535" indent="-712470">
              <a:lnSpc>
                <a:spcPct val="100000"/>
              </a:lnSpc>
              <a:spcBef>
                <a:spcPts val="1250"/>
              </a:spcBef>
              <a:buChar char="•"/>
              <a:tabLst>
                <a:tab pos="724535" algn="l"/>
                <a:tab pos="725170" algn="l"/>
              </a:tabLst>
            </a:pPr>
            <a:r>
              <a:rPr sz="2600" dirty="0">
                <a:latin typeface="Arial"/>
                <a:cs typeface="Arial"/>
              </a:rPr>
              <a:t>Usually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discovered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infancy</a:t>
            </a:r>
            <a:r>
              <a:rPr sz="2600" spc="-25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marL="724535" indent="-712470">
              <a:lnSpc>
                <a:spcPct val="100000"/>
              </a:lnSpc>
              <a:spcBef>
                <a:spcPts val="1245"/>
              </a:spcBef>
              <a:buChar char="•"/>
              <a:tabLst>
                <a:tab pos="724535" algn="l"/>
                <a:tab pos="725170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Presents</a:t>
            </a:r>
            <a:r>
              <a:rPr sz="26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with congestive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heart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failure</a:t>
            </a:r>
            <a:endParaRPr sz="2600">
              <a:latin typeface="Arial"/>
              <a:cs typeface="Arial"/>
            </a:endParaRPr>
          </a:p>
          <a:p>
            <a:pPr marL="1091565" indent="-1079500">
              <a:lnSpc>
                <a:spcPct val="100000"/>
              </a:lnSpc>
              <a:spcBef>
                <a:spcPts val="1255"/>
              </a:spcBef>
              <a:buChar char="•"/>
              <a:tabLst>
                <a:tab pos="1091565" algn="l"/>
                <a:tab pos="1092200" algn="l"/>
              </a:tabLst>
            </a:pPr>
            <a:r>
              <a:rPr sz="2600" dirty="0">
                <a:latin typeface="Arial"/>
                <a:cs typeface="Arial"/>
              </a:rPr>
              <a:t>May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right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bundle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branch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block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20100"/>
              </a:lnSpc>
              <a:spcBef>
                <a:spcPts val="620"/>
              </a:spcBef>
              <a:buFont typeface="Arial"/>
              <a:buChar char="•"/>
              <a:tabLst>
                <a:tab pos="724535" algn="l"/>
                <a:tab pos="725170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If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patent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ductus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arteriosum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 present,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may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see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cyanosis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lower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half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35" dirty="0">
                <a:latin typeface="Arial"/>
                <a:cs typeface="Arial"/>
              </a:rPr>
              <a:t>body.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3857" y="515238"/>
            <a:ext cx="53333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Coarctation</a:t>
            </a:r>
            <a:r>
              <a:rPr spc="10" dirty="0"/>
              <a:t> </a:t>
            </a:r>
            <a:r>
              <a:rPr spc="-5" dirty="0"/>
              <a:t>of</a:t>
            </a:r>
            <a:r>
              <a:rPr spc="-15" dirty="0"/>
              <a:t> </a:t>
            </a:r>
            <a:r>
              <a:rPr spc="-5" dirty="0"/>
              <a:t>the</a:t>
            </a:r>
            <a:r>
              <a:rPr spc="-15" dirty="0"/>
              <a:t> </a:t>
            </a:r>
            <a:r>
              <a:rPr spc="-5" dirty="0"/>
              <a:t>aorta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4120362"/>
            <a:ext cx="141605" cy="145224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3240" y="1425295"/>
            <a:ext cx="7590155" cy="414718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68300" indent="-343535">
              <a:lnSpc>
                <a:spcPct val="100000"/>
              </a:lnSpc>
              <a:spcBef>
                <a:spcPts val="720"/>
              </a:spcBef>
              <a:buChar char="•"/>
              <a:tabLst>
                <a:tab pos="368300" algn="l"/>
                <a:tab pos="3689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Postductal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after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ligamentum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arteriosum.</a:t>
            </a:r>
            <a:endParaRPr sz="2600">
              <a:latin typeface="Arial"/>
              <a:cs typeface="Arial"/>
            </a:endParaRPr>
          </a:p>
          <a:p>
            <a:pPr marL="828675" indent="-803910">
              <a:lnSpc>
                <a:spcPct val="100000"/>
              </a:lnSpc>
              <a:spcBef>
                <a:spcPts val="625"/>
              </a:spcBef>
              <a:buChar char="•"/>
              <a:tabLst>
                <a:tab pos="828675" algn="l"/>
                <a:tab pos="829310" algn="l"/>
              </a:tabLst>
            </a:pPr>
            <a:r>
              <a:rPr sz="2600" dirty="0">
                <a:latin typeface="Arial"/>
                <a:cs typeface="Arial"/>
              </a:rPr>
              <a:t>Presents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systemic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hypertension</a:t>
            </a:r>
            <a:endParaRPr sz="2600">
              <a:latin typeface="Arial"/>
              <a:cs typeface="Arial"/>
            </a:endParaRPr>
          </a:p>
          <a:p>
            <a:pPr marL="368300" marR="173355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828675" algn="l"/>
                <a:tab pos="829310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Blood pressure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upper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limbs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 greater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than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blood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pressure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lower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limbs.</a:t>
            </a:r>
            <a:endParaRPr sz="2600">
              <a:latin typeface="Arial"/>
              <a:cs typeface="Arial"/>
            </a:endParaRPr>
          </a:p>
          <a:p>
            <a:pPr marL="368300" marR="17780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828675" algn="l"/>
                <a:tab pos="829310" algn="l"/>
              </a:tabLst>
            </a:pPr>
            <a:r>
              <a:rPr dirty="0"/>
              <a:t>	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550" spc="7" baseline="-21241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550" spc="7" baseline="-21241" dirty="0">
                <a:latin typeface="Arial"/>
                <a:cs typeface="Arial"/>
              </a:rPr>
              <a:t>2</a:t>
            </a:r>
            <a:r>
              <a:rPr sz="2550" spc="359" baseline="-21241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difference</a:t>
            </a:r>
            <a:r>
              <a:rPr sz="2600" dirty="0">
                <a:latin typeface="Arial"/>
                <a:cs typeface="Arial"/>
              </a:rPr>
              <a:t> &gt;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5% between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upper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limb and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lower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limb.</a:t>
            </a:r>
            <a:endParaRPr sz="2600">
              <a:latin typeface="Arial"/>
              <a:cs typeface="Arial"/>
            </a:endParaRPr>
          </a:p>
          <a:p>
            <a:pPr marL="828675" marR="1406525" indent="91440">
              <a:lnSpc>
                <a:spcPct val="120000"/>
              </a:lnSpc>
              <a:spcBef>
                <a:spcPts val="5"/>
              </a:spcBef>
            </a:pPr>
            <a:r>
              <a:rPr sz="2600" dirty="0">
                <a:latin typeface="Arial"/>
                <a:cs typeface="Arial"/>
              </a:rPr>
              <a:t>Left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ventricular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hypertrophy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on EKG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May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see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rib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notching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on chest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x-ray</a:t>
            </a:r>
            <a:endParaRPr sz="2600">
              <a:latin typeface="Arial"/>
              <a:cs typeface="Arial"/>
            </a:endParaRPr>
          </a:p>
          <a:p>
            <a:pPr marL="1104265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Caused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by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dilated collateral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vessels.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3857" y="515238"/>
            <a:ext cx="53333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Coarctation</a:t>
            </a:r>
            <a:r>
              <a:rPr spc="10" dirty="0"/>
              <a:t> </a:t>
            </a:r>
            <a:r>
              <a:rPr spc="-5" dirty="0"/>
              <a:t>of</a:t>
            </a:r>
            <a:r>
              <a:rPr spc="-15" dirty="0"/>
              <a:t> </a:t>
            </a:r>
            <a:r>
              <a:rPr spc="-5" dirty="0"/>
              <a:t>the</a:t>
            </a:r>
            <a:r>
              <a:rPr spc="-15" dirty="0"/>
              <a:t> </a:t>
            </a:r>
            <a:r>
              <a:rPr spc="-5" dirty="0"/>
              <a:t>aorta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604" y="1589532"/>
            <a:ext cx="5957316" cy="46070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297929" y="2136140"/>
            <a:ext cx="239712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Post-ductal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Coarctation.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Note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post-ductal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narrowing </a:t>
            </a:r>
            <a:r>
              <a:rPr sz="2400" dirty="0">
                <a:latin typeface="Arial"/>
                <a:cs typeface="Arial"/>
              </a:rPr>
              <a:t>of the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aorta.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97929" y="4242561"/>
            <a:ext cx="2488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https://webpath.med.utah.edu/CVHT </a:t>
            </a:r>
            <a:r>
              <a:rPr sz="1200" spc="-32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ML/CV081.html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Accessed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12/10/2019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99986" y="352776"/>
            <a:ext cx="3591661" cy="626673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173" y="386587"/>
            <a:ext cx="5613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Aortic valve regurgitation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06271"/>
            <a:ext cx="7870190" cy="42265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Men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3:1</a:t>
            </a:r>
            <a:endParaRPr sz="2600">
              <a:latin typeface="Arial"/>
              <a:cs typeface="Arial"/>
            </a:endParaRPr>
          </a:p>
          <a:p>
            <a:pPr marL="355600" marR="86233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-10" dirty="0">
                <a:latin typeface="Arial"/>
                <a:cs typeface="Arial"/>
              </a:rPr>
              <a:t>Women,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if previous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history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rheumatic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heart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disease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Presents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when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decreased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cardiac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output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develops.</a:t>
            </a:r>
            <a:endParaRPr sz="2600">
              <a:latin typeface="Arial"/>
              <a:cs typeface="Arial"/>
            </a:endParaRPr>
          </a:p>
          <a:p>
            <a:pPr marL="631190" indent="-619125">
              <a:lnSpc>
                <a:spcPct val="100000"/>
              </a:lnSpc>
              <a:spcBef>
                <a:spcPts val="625"/>
              </a:spcBef>
              <a:buChar char="•"/>
              <a:tabLst>
                <a:tab pos="631190" algn="l"/>
                <a:tab pos="631825" algn="l"/>
              </a:tabLst>
            </a:pPr>
            <a:r>
              <a:rPr sz="2600" dirty="0">
                <a:latin typeface="Arial"/>
                <a:cs typeface="Arial"/>
              </a:rPr>
              <a:t>Dyspnea</a:t>
            </a:r>
            <a:endParaRPr sz="2600">
              <a:latin typeface="Arial"/>
              <a:cs typeface="Arial"/>
            </a:endParaRPr>
          </a:p>
          <a:p>
            <a:pPr marL="631190" indent="-619125">
              <a:lnSpc>
                <a:spcPct val="100000"/>
              </a:lnSpc>
              <a:spcBef>
                <a:spcPts val="625"/>
              </a:spcBef>
              <a:buChar char="•"/>
              <a:tabLst>
                <a:tab pos="631190" algn="l"/>
                <a:tab pos="631825" algn="l"/>
              </a:tabLst>
            </a:pPr>
            <a:r>
              <a:rPr sz="2600" dirty="0">
                <a:latin typeface="Arial"/>
                <a:cs typeface="Arial"/>
              </a:rPr>
              <a:t>Orthopnea</a:t>
            </a:r>
            <a:endParaRPr sz="2600">
              <a:latin typeface="Arial"/>
              <a:cs typeface="Arial"/>
            </a:endParaRPr>
          </a:p>
          <a:p>
            <a:pPr marL="631190" indent="-619125">
              <a:lnSpc>
                <a:spcPct val="100000"/>
              </a:lnSpc>
              <a:spcBef>
                <a:spcPts val="625"/>
              </a:spcBef>
              <a:buChar char="•"/>
              <a:tabLst>
                <a:tab pos="631190" algn="l"/>
                <a:tab pos="631825" algn="l"/>
              </a:tabLst>
            </a:pPr>
            <a:r>
              <a:rPr sz="2600" dirty="0">
                <a:latin typeface="Arial"/>
                <a:cs typeface="Arial"/>
              </a:rPr>
              <a:t>Paroxysmal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nocturnal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dyspnea</a:t>
            </a:r>
            <a:endParaRPr sz="2600">
              <a:latin typeface="Arial"/>
              <a:cs typeface="Arial"/>
            </a:endParaRPr>
          </a:p>
          <a:p>
            <a:pPr marL="631190" indent="-619125">
              <a:lnSpc>
                <a:spcPct val="100000"/>
              </a:lnSpc>
              <a:spcBef>
                <a:spcPts val="625"/>
              </a:spcBef>
              <a:buChar char="•"/>
              <a:tabLst>
                <a:tab pos="631190" algn="l"/>
                <a:tab pos="631825" algn="l"/>
              </a:tabLst>
            </a:pPr>
            <a:r>
              <a:rPr sz="2600" dirty="0">
                <a:latin typeface="Arial"/>
                <a:cs typeface="Arial"/>
              </a:rPr>
              <a:t>Fatigue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weakness</a:t>
            </a:r>
            <a:endParaRPr sz="2600">
              <a:latin typeface="Arial"/>
              <a:cs typeface="Arial"/>
            </a:endParaRPr>
          </a:p>
          <a:p>
            <a:pPr marL="613410" indent="-601345">
              <a:lnSpc>
                <a:spcPct val="100000"/>
              </a:lnSpc>
              <a:spcBef>
                <a:spcPts val="625"/>
              </a:spcBef>
              <a:buChar char="•"/>
              <a:tabLst>
                <a:tab pos="612775" algn="l"/>
                <a:tab pos="614045" algn="l"/>
              </a:tabLst>
            </a:pPr>
            <a:r>
              <a:rPr sz="2600" dirty="0">
                <a:latin typeface="Arial"/>
                <a:cs typeface="Arial"/>
              </a:rPr>
              <a:t>Anginal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pain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173" y="386587"/>
            <a:ext cx="5613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Aortic valve regurgitation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84909"/>
            <a:ext cx="8062595" cy="3830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1435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Blood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pressure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the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leg is more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than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20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mm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Hg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higher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than pressure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the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arm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Hill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sign</a:t>
            </a:r>
            <a:r>
              <a:rPr sz="2600" dirty="0">
                <a:latin typeface="Arial"/>
                <a:cs typeface="Arial"/>
              </a:rPr>
              <a:t>).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2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Bounding pulse (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Corrigan</a:t>
            </a:r>
            <a:r>
              <a:rPr sz="2600" dirty="0">
                <a:latin typeface="Arial"/>
                <a:cs typeface="Arial"/>
              </a:rPr>
              <a:t> or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water-hammer pulse</a:t>
            </a:r>
            <a:r>
              <a:rPr sz="2600" dirty="0">
                <a:latin typeface="Arial"/>
                <a:cs typeface="Arial"/>
              </a:rPr>
              <a:t>)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due to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increased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pulse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pressure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(difference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between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systolic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 diastolic).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3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Bisferious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pulse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(with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two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systolic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peaks).</a:t>
            </a:r>
            <a:endParaRPr sz="2600">
              <a:latin typeface="Arial"/>
              <a:cs typeface="Arial"/>
            </a:endParaRPr>
          </a:p>
          <a:p>
            <a:pPr marL="355600" marR="273050" indent="-343535" algn="just">
              <a:lnSpc>
                <a:spcPct val="100000"/>
              </a:lnSpc>
              <a:spcBef>
                <a:spcPts val="625"/>
              </a:spcBef>
              <a:buChar char="•"/>
              <a:tabLst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Alternate flushing and paling of the skin at the root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the nail while pressure is applied </a:t>
            </a:r>
            <a:r>
              <a:rPr sz="2600" spc="-5" dirty="0">
                <a:latin typeface="Arial"/>
                <a:cs typeface="Arial"/>
              </a:rPr>
              <a:t>to </a:t>
            </a:r>
            <a:r>
              <a:rPr sz="2600" dirty="0">
                <a:latin typeface="Arial"/>
                <a:cs typeface="Arial"/>
              </a:rPr>
              <a:t>the tip of the </a:t>
            </a:r>
            <a:r>
              <a:rPr sz="2600" spc="-7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nail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(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Quincke’s</a:t>
            </a:r>
            <a:r>
              <a:rPr sz="26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pulse</a:t>
            </a:r>
            <a:r>
              <a:rPr sz="2600" dirty="0"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3873" y="483234"/>
            <a:ext cx="20161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Spl</a:t>
            </a:r>
            <a:r>
              <a:rPr sz="4400" spc="5" dirty="0"/>
              <a:t>i</a:t>
            </a:r>
            <a:r>
              <a:rPr sz="4400" dirty="0"/>
              <a:t>tting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1524000"/>
            <a:ext cx="4695444" cy="50109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718428" y="1855977"/>
            <a:ext cx="2074545" cy="1003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5"/>
              </a:spcBef>
            </a:pPr>
            <a:r>
              <a:rPr sz="1400" i="1" spc="-5" dirty="0">
                <a:latin typeface="Arial"/>
                <a:cs typeface="Arial"/>
              </a:rPr>
              <a:t>(</a:t>
            </a:r>
            <a:r>
              <a:rPr sz="1000" spc="-5" dirty="0">
                <a:latin typeface="Arial"/>
                <a:cs typeface="Arial"/>
              </a:rPr>
              <a:t>From </a:t>
            </a:r>
            <a:r>
              <a:rPr sz="1000" dirty="0">
                <a:latin typeface="Arial"/>
                <a:cs typeface="Arial"/>
              </a:rPr>
              <a:t>JA </a:t>
            </a:r>
            <a:r>
              <a:rPr sz="1000" spc="-5" dirty="0">
                <a:latin typeface="Arial"/>
                <a:cs typeface="Arial"/>
              </a:rPr>
              <a:t>Shaver, </a:t>
            </a:r>
            <a:r>
              <a:rPr sz="1000" dirty="0">
                <a:latin typeface="Arial"/>
                <a:cs typeface="Arial"/>
              </a:rPr>
              <a:t>JJ </a:t>
            </a:r>
            <a:r>
              <a:rPr sz="1000" spc="-5" dirty="0">
                <a:latin typeface="Arial"/>
                <a:cs typeface="Arial"/>
              </a:rPr>
              <a:t>Leonard, DF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Leon, Examination of the Heart, Part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IV, Auscultation of the Heart. Dallas,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American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Heart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Association,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1990,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</a:t>
            </a:r>
            <a:endParaRPr sz="1000">
              <a:latin typeface="Arial"/>
              <a:cs typeface="Arial"/>
            </a:endParaRPr>
          </a:p>
          <a:p>
            <a:pPr marL="12700" marR="3556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17.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Copyright,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American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Heart </a:t>
            </a:r>
            <a:r>
              <a:rPr sz="1000" spc="-2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Association.)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173" y="515238"/>
            <a:ext cx="5613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Aortic valve regurgitation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316710"/>
            <a:ext cx="5615305" cy="240411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68300" indent="-343535">
              <a:lnSpc>
                <a:spcPct val="100000"/>
              </a:lnSpc>
              <a:spcBef>
                <a:spcPts val="725"/>
              </a:spcBef>
              <a:buChar char="•"/>
              <a:tabLst>
                <a:tab pos="368300" algn="l"/>
                <a:tab pos="3689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Severe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aortic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valve</a:t>
            </a:r>
            <a:r>
              <a:rPr sz="26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regurgitation</a:t>
            </a:r>
            <a:endParaRPr sz="2600">
              <a:latin typeface="Arial"/>
              <a:cs typeface="Arial"/>
            </a:endParaRPr>
          </a:p>
          <a:p>
            <a:pPr marL="3683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68300" algn="l"/>
                <a:tab pos="368935" algn="l"/>
              </a:tabLst>
            </a:pPr>
            <a:r>
              <a:rPr sz="2600" dirty="0">
                <a:latin typeface="Arial"/>
                <a:cs typeface="Arial"/>
              </a:rPr>
              <a:t>&gt;40%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regurgitant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fraction</a:t>
            </a:r>
            <a:endParaRPr sz="2600">
              <a:latin typeface="Arial"/>
              <a:cs typeface="Arial"/>
            </a:endParaRPr>
          </a:p>
          <a:p>
            <a:pPr marL="828675" indent="-803910">
              <a:lnSpc>
                <a:spcPct val="100000"/>
              </a:lnSpc>
              <a:spcBef>
                <a:spcPts val="625"/>
              </a:spcBef>
              <a:buChar char="•"/>
              <a:tabLst>
                <a:tab pos="828675" algn="l"/>
                <a:tab pos="829310" algn="l"/>
              </a:tabLst>
            </a:pPr>
            <a:r>
              <a:rPr sz="2600" spc="5" dirty="0">
                <a:latin typeface="Arial"/>
                <a:cs typeface="Arial"/>
              </a:rPr>
              <a:t>S</a:t>
            </a:r>
            <a:r>
              <a:rPr sz="2550" spc="7" baseline="-21241" dirty="0">
                <a:latin typeface="Arial"/>
                <a:cs typeface="Arial"/>
              </a:rPr>
              <a:t>3</a:t>
            </a:r>
            <a:r>
              <a:rPr sz="2550" spc="345" baseline="-21241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presence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(LR+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5.9)</a:t>
            </a:r>
            <a:endParaRPr sz="2600">
              <a:latin typeface="Arial"/>
              <a:cs typeface="Arial"/>
            </a:endParaRPr>
          </a:p>
          <a:p>
            <a:pPr marL="810260" indent="-785495">
              <a:lnSpc>
                <a:spcPct val="100000"/>
              </a:lnSpc>
              <a:spcBef>
                <a:spcPts val="625"/>
              </a:spcBef>
              <a:buChar char="•"/>
              <a:tabLst>
                <a:tab pos="810260" algn="l"/>
                <a:tab pos="810895" algn="l"/>
              </a:tabLst>
            </a:pPr>
            <a:r>
              <a:rPr sz="2600" dirty="0">
                <a:latin typeface="Arial"/>
                <a:cs typeface="Arial"/>
              </a:rPr>
              <a:t>Absence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</a:t>
            </a:r>
            <a:r>
              <a:rPr sz="2600" spc="15" dirty="0">
                <a:latin typeface="Arial"/>
                <a:cs typeface="Arial"/>
              </a:rPr>
              <a:t>S</a:t>
            </a:r>
            <a:r>
              <a:rPr sz="2550" spc="22" baseline="-21241" dirty="0">
                <a:latin typeface="Arial"/>
                <a:cs typeface="Arial"/>
              </a:rPr>
              <a:t>3</a:t>
            </a:r>
            <a:r>
              <a:rPr sz="2550" spc="359" baseline="-21241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does not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exclude.</a:t>
            </a:r>
            <a:endParaRPr sz="2600">
              <a:latin typeface="Arial"/>
              <a:cs typeface="Arial"/>
            </a:endParaRPr>
          </a:p>
          <a:p>
            <a:pPr marL="3683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68300" algn="l"/>
                <a:tab pos="368935" algn="l"/>
              </a:tabLst>
            </a:pPr>
            <a:r>
              <a:rPr sz="2600" dirty="0">
                <a:latin typeface="Arial"/>
                <a:cs typeface="Arial"/>
              </a:rPr>
              <a:t>Doppler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echocardiography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needed.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4073" y="1184813"/>
            <a:ext cx="4950698" cy="43830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3846" y="1868170"/>
            <a:ext cx="960119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Aortic </a:t>
            </a:r>
            <a:r>
              <a:rPr sz="2000" spc="5" dirty="0"/>
              <a:t> </a:t>
            </a:r>
            <a:r>
              <a:rPr sz="2000" dirty="0"/>
              <a:t>stenosis  (red)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1812417" y="5925413"/>
            <a:ext cx="3901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https:/</a:t>
            </a:r>
            <a:r>
              <a:rPr sz="1200" spc="-10" dirty="0">
                <a:latin typeface="Arial"/>
                <a:cs typeface="Arial"/>
                <a:hlinkClick r:id="rId3"/>
              </a:rPr>
              <a:t>/w</a:t>
            </a:r>
            <a:r>
              <a:rPr sz="1200" spc="-10" dirty="0">
                <a:latin typeface="Arial"/>
                <a:cs typeface="Arial"/>
              </a:rPr>
              <a:t>w</a:t>
            </a:r>
            <a:r>
              <a:rPr sz="1200" spc="-10" dirty="0">
                <a:latin typeface="Arial"/>
                <a:cs typeface="Arial"/>
                <a:hlinkClick r:id="rId3"/>
              </a:rPr>
              <a:t>w.cvphysiology.com/Heart%20Disease/HD009d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8494" y="515238"/>
            <a:ext cx="42862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Aortic</a:t>
            </a:r>
            <a:r>
              <a:rPr spc="-30" dirty="0"/>
              <a:t> </a:t>
            </a:r>
            <a:r>
              <a:rPr spc="-5" dirty="0"/>
              <a:t>regurgitation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8800" y="1624025"/>
            <a:ext cx="8016875" cy="3746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In aortic valve regurgitation the aortic valve does not </a:t>
            </a:r>
            <a:r>
              <a:rPr sz="2600" spc="-7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close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completely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at the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end of systolic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ejection.</a:t>
            </a:r>
            <a:endParaRPr sz="2600">
              <a:latin typeface="Arial"/>
              <a:cs typeface="Arial"/>
            </a:endParaRPr>
          </a:p>
          <a:p>
            <a:pPr marL="355600" marR="243840" indent="-343535">
              <a:lnSpc>
                <a:spcPct val="100000"/>
              </a:lnSpc>
              <a:spcBef>
                <a:spcPts val="605"/>
              </a:spcBef>
              <a:buChar char="•"/>
              <a:tabLst>
                <a:tab pos="355600" algn="l"/>
                <a:tab pos="356235" algn="l"/>
                <a:tab pos="1972945" algn="l"/>
              </a:tabLst>
            </a:pPr>
            <a:r>
              <a:rPr sz="2600" dirty="0">
                <a:latin typeface="Arial"/>
                <a:cs typeface="Arial"/>
              </a:rPr>
              <a:t>Therefore,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there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true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phase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isovolumetric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relaxation	because as the ventricle relaxes, even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before the mitral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opens,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blood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 entering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ventricle from the aorta thereby increasing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ventricular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volume.</a:t>
            </a:r>
            <a:endParaRPr sz="2600">
              <a:latin typeface="Arial"/>
              <a:cs typeface="Arial"/>
            </a:endParaRPr>
          </a:p>
          <a:p>
            <a:pPr marL="355600" marR="249554" indent="-343535">
              <a:lnSpc>
                <a:spcPct val="100000"/>
              </a:lnSpc>
              <a:spcBef>
                <a:spcPts val="60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5" dirty="0">
                <a:latin typeface="Arial"/>
                <a:cs typeface="Arial"/>
              </a:rPr>
              <a:t>Once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mitral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opens,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filling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occurs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from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left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atrium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8494" y="515238"/>
            <a:ext cx="42862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Aortic</a:t>
            </a:r>
            <a:r>
              <a:rPr spc="-30" dirty="0"/>
              <a:t> </a:t>
            </a:r>
            <a:r>
              <a:rPr spc="-5" dirty="0"/>
              <a:t>regurgitation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8800" y="1624025"/>
            <a:ext cx="7907020" cy="4644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75895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Blood continues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flow </a:t>
            </a:r>
            <a:r>
              <a:rPr sz="2600" spc="-5" dirty="0">
                <a:latin typeface="Arial"/>
                <a:cs typeface="Arial"/>
              </a:rPr>
              <a:t>from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aorta </a:t>
            </a:r>
            <a:r>
              <a:rPr sz="2600" spc="-5" dirty="0">
                <a:latin typeface="Arial"/>
                <a:cs typeface="Arial"/>
              </a:rPr>
              <a:t>into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ventricle throughout diastole because </a:t>
            </a:r>
            <a:r>
              <a:rPr sz="2600" spc="-5" dirty="0">
                <a:latin typeface="Arial"/>
                <a:cs typeface="Arial"/>
              </a:rPr>
              <a:t>aortic </a:t>
            </a:r>
            <a:r>
              <a:rPr sz="2600" dirty="0">
                <a:latin typeface="Arial"/>
                <a:cs typeface="Arial"/>
              </a:rPr>
              <a:t> pressure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 higher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than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ventricular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pressure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during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diastole.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0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This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greatly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enhances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ventricular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filling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so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that</a:t>
            </a:r>
            <a:r>
              <a:rPr sz="2600" spc="20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end-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diastolic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volume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 increased.</a:t>
            </a:r>
            <a:endParaRPr sz="2600">
              <a:latin typeface="Arial"/>
              <a:cs typeface="Arial"/>
            </a:endParaRPr>
          </a:p>
          <a:p>
            <a:pPr marL="355600" marR="78105" indent="-343535">
              <a:lnSpc>
                <a:spcPct val="100000"/>
              </a:lnSpc>
              <a:spcBef>
                <a:spcPts val="60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-15" dirty="0">
                <a:latin typeface="Arial"/>
                <a:cs typeface="Arial"/>
              </a:rPr>
              <a:t>Ventricular </a:t>
            </a:r>
            <a:r>
              <a:rPr sz="2600" dirty="0">
                <a:latin typeface="Arial"/>
                <a:cs typeface="Arial"/>
              </a:rPr>
              <a:t>end-diastolic volume is also increased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because in chronic aortic regurgitation the ventricle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anatomically dilates (remodels) so that ventricular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compliance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 elevated.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This</a:t>
            </a:r>
            <a:r>
              <a:rPr sz="28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</a:t>
            </a:r>
            <a:r>
              <a:rPr sz="28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28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major</a:t>
            </a:r>
            <a:r>
              <a:rPr sz="2800" u="sng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hemodynamic</a:t>
            </a:r>
            <a:r>
              <a:rPr sz="2800" u="sng" spc="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compensation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9001" y="344550"/>
            <a:ext cx="42862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Aortic</a:t>
            </a:r>
            <a:r>
              <a:rPr spc="-30" dirty="0"/>
              <a:t> </a:t>
            </a:r>
            <a:r>
              <a:rPr spc="-5" dirty="0"/>
              <a:t>regurgitation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0402" y="1238757"/>
            <a:ext cx="7668895" cy="5407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There is no </a:t>
            </a:r>
            <a:r>
              <a:rPr sz="2600" spc="-5" dirty="0">
                <a:latin typeface="Arial"/>
                <a:cs typeface="Arial"/>
              </a:rPr>
              <a:t>true </a:t>
            </a:r>
            <a:r>
              <a:rPr sz="2600" dirty="0">
                <a:latin typeface="Arial"/>
                <a:cs typeface="Arial"/>
              </a:rPr>
              <a:t>isovolumetric contraction as </a:t>
            </a:r>
            <a:r>
              <a:rPr sz="2600" spc="-5" dirty="0">
                <a:latin typeface="Arial"/>
                <a:cs typeface="Arial"/>
              </a:rPr>
              <a:t>the </a:t>
            </a:r>
            <a:r>
              <a:rPr sz="2600" dirty="0">
                <a:latin typeface="Arial"/>
                <a:cs typeface="Arial"/>
              </a:rPr>
              <a:t> ventricle begins to contract and develop pressure,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blood is still entering the ventricle from </a:t>
            </a:r>
            <a:r>
              <a:rPr sz="2600" spc="-5" dirty="0">
                <a:latin typeface="Arial"/>
                <a:cs typeface="Arial"/>
              </a:rPr>
              <a:t>the </a:t>
            </a:r>
            <a:r>
              <a:rPr sz="2600" dirty="0">
                <a:latin typeface="Arial"/>
                <a:cs typeface="Arial"/>
              </a:rPr>
              <a:t>aorta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because </a:t>
            </a:r>
            <a:r>
              <a:rPr sz="2600" spc="-5" dirty="0">
                <a:latin typeface="Arial"/>
                <a:cs typeface="Arial"/>
              </a:rPr>
              <a:t>aortic </a:t>
            </a:r>
            <a:r>
              <a:rPr sz="2600" dirty="0">
                <a:latin typeface="Arial"/>
                <a:cs typeface="Arial"/>
              </a:rPr>
              <a:t>pressure is higher than ventricular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pressure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25" dirty="0">
                <a:latin typeface="Arial"/>
                <a:cs typeface="Arial"/>
              </a:rPr>
              <a:t>Volume </a:t>
            </a:r>
            <a:r>
              <a:rPr sz="2600" dirty="0">
                <a:latin typeface="Arial"/>
                <a:cs typeface="Arial"/>
              </a:rPr>
              <a:t>continues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 increase</a:t>
            </a:r>
            <a:endParaRPr sz="2600">
              <a:latin typeface="Arial"/>
              <a:cs typeface="Arial"/>
            </a:endParaRPr>
          </a:p>
          <a:p>
            <a:pPr marL="355600" marR="650240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95" dirty="0">
                <a:latin typeface="Arial"/>
                <a:cs typeface="Arial"/>
              </a:rPr>
              <a:t>LV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dilation increases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spc="-95" dirty="0">
                <a:latin typeface="Arial"/>
                <a:cs typeface="Arial"/>
              </a:rPr>
              <a:t>LV</a:t>
            </a:r>
            <a:r>
              <a:rPr sz="2600" dirty="0">
                <a:latin typeface="Arial"/>
                <a:cs typeface="Arial"/>
              </a:rPr>
              <a:t> systolic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tension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required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develop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any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given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level of systolic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pressure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(Laplace’s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Law)</a:t>
            </a:r>
            <a:endParaRPr sz="2600">
              <a:latin typeface="Arial"/>
              <a:cs typeface="Arial"/>
            </a:endParaRPr>
          </a:p>
          <a:p>
            <a:pPr marL="355600" marR="46990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The dilation and eccentric hypertrophy of the </a:t>
            </a:r>
            <a:r>
              <a:rPr sz="2600" spc="-95" dirty="0">
                <a:latin typeface="Arial"/>
                <a:cs typeface="Arial"/>
              </a:rPr>
              <a:t>LV 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allow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this chamber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eject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 larger stroke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volume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without requiring any increase in the relative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shortening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each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myofibril.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9001" y="344550"/>
            <a:ext cx="42862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Aortic</a:t>
            </a:r>
            <a:r>
              <a:rPr spc="-30" dirty="0"/>
              <a:t> </a:t>
            </a:r>
            <a:r>
              <a:rPr spc="-5" dirty="0"/>
              <a:t>regurgitation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0402" y="1238757"/>
            <a:ext cx="7480300" cy="2876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16839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The increased end-diastolic volume (increased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preload) leads to </a:t>
            </a:r>
            <a:r>
              <a:rPr sz="2600" spc="5" dirty="0">
                <a:latin typeface="Arial"/>
                <a:cs typeface="Arial"/>
              </a:rPr>
              <a:t>an </a:t>
            </a:r>
            <a:r>
              <a:rPr sz="2600" dirty="0">
                <a:latin typeface="Arial"/>
                <a:cs typeface="Arial"/>
              </a:rPr>
              <a:t>increase the force of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contraction,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ventricular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peak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(systolic)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pressure,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stroke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volume.</a:t>
            </a:r>
            <a:endParaRPr sz="26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Once the ventricular pressure exceeds the </a:t>
            </a:r>
            <a:r>
              <a:rPr sz="2600" spc="-5" dirty="0">
                <a:latin typeface="Arial"/>
                <a:cs typeface="Arial"/>
              </a:rPr>
              <a:t>aortic </a:t>
            </a:r>
            <a:r>
              <a:rPr sz="2600" spc="-7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diastolic pressure, the ventricle then begins to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eject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blood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into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aorta.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8494" y="515238"/>
            <a:ext cx="42862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Aortic</a:t>
            </a:r>
            <a:r>
              <a:rPr spc="-30" dirty="0"/>
              <a:t> </a:t>
            </a:r>
            <a:r>
              <a:rPr spc="-5" dirty="0"/>
              <a:t>regurgitation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0402" y="1443608"/>
            <a:ext cx="7669530" cy="3272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As long as </a:t>
            </a:r>
            <a:r>
              <a:rPr sz="2600" spc="-5" dirty="0">
                <a:latin typeface="Arial"/>
                <a:cs typeface="Arial"/>
              </a:rPr>
              <a:t>the </a:t>
            </a:r>
            <a:r>
              <a:rPr sz="2600" dirty="0">
                <a:latin typeface="Arial"/>
                <a:cs typeface="Arial"/>
              </a:rPr>
              <a:t>ventricle is not in failure, </a:t>
            </a:r>
            <a:r>
              <a:rPr sz="2600" spc="10" dirty="0">
                <a:latin typeface="Arial"/>
                <a:cs typeface="Arial"/>
              </a:rPr>
              <a:t>end- 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systolic volume may only be increased a small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amount due </a:t>
            </a:r>
            <a:r>
              <a:rPr sz="2600" spc="-5" dirty="0">
                <a:latin typeface="Arial"/>
                <a:cs typeface="Arial"/>
              </a:rPr>
              <a:t>to </a:t>
            </a:r>
            <a:r>
              <a:rPr sz="2600" dirty="0">
                <a:latin typeface="Arial"/>
                <a:cs typeface="Arial"/>
              </a:rPr>
              <a:t>the increased afterload (ventricular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wall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stress).</a:t>
            </a:r>
            <a:endParaRPr sz="2600">
              <a:latin typeface="Arial"/>
              <a:cs typeface="Arial"/>
            </a:endParaRPr>
          </a:p>
          <a:p>
            <a:pPr marL="355600" marR="45085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If the ventricle goes into systolic failure, </a:t>
            </a:r>
            <a:r>
              <a:rPr sz="2600" spc="-5" dirty="0">
                <a:latin typeface="Arial"/>
                <a:cs typeface="Arial"/>
              </a:rPr>
              <a:t>then </a:t>
            </a:r>
            <a:r>
              <a:rPr sz="2600" spc="10" dirty="0">
                <a:latin typeface="Arial"/>
                <a:cs typeface="Arial"/>
              </a:rPr>
              <a:t>end-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systolic volume will increase by a large amount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 the peak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systolic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pressure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stroke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volume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(net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forward flow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into aorta) will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fall.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6217" y="515238"/>
            <a:ext cx="56692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Acute</a:t>
            </a:r>
            <a:r>
              <a:rPr spc="-15" dirty="0"/>
              <a:t> </a:t>
            </a:r>
            <a:r>
              <a:rPr spc="-5" dirty="0"/>
              <a:t>aortic regurgitation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4240148"/>
            <a:ext cx="14160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440" y="1624025"/>
            <a:ext cx="8154670" cy="4385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9100" marR="481965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419100" algn="l"/>
                <a:tab pos="419734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Infective endocarditis with perforation of the valve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leaflet most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common</a:t>
            </a:r>
            <a:r>
              <a:rPr sz="2600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cause</a:t>
            </a:r>
            <a:endParaRPr sz="2600">
              <a:latin typeface="Arial"/>
              <a:cs typeface="Arial"/>
            </a:endParaRPr>
          </a:p>
          <a:p>
            <a:pPr marL="419100" marR="24892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419100" algn="l"/>
                <a:tab pos="419734" algn="l"/>
              </a:tabLst>
            </a:pPr>
            <a:r>
              <a:rPr sz="2600" dirty="0">
                <a:latin typeface="Arial"/>
                <a:cs typeface="Arial"/>
              </a:rPr>
              <a:t>Dissecting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aneurysm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ascending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aorta dilates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5" dirty="0">
                <a:latin typeface="Arial"/>
                <a:cs typeface="Arial"/>
              </a:rPr>
              <a:t> aortic</a:t>
            </a:r>
            <a:r>
              <a:rPr sz="2600" dirty="0">
                <a:latin typeface="Arial"/>
                <a:cs typeface="Arial"/>
              </a:rPr>
              <a:t> ring</a:t>
            </a:r>
            <a:endParaRPr sz="2600">
              <a:latin typeface="Arial"/>
              <a:cs typeface="Arial"/>
            </a:endParaRPr>
          </a:p>
          <a:p>
            <a:pPr marL="419100" marR="401320" indent="-34353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688975" algn="l"/>
                <a:tab pos="689610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There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 a significant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decrease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intensity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systolic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ejection murmur</a:t>
            </a:r>
            <a:endParaRPr sz="2600">
              <a:latin typeface="Arial"/>
              <a:cs typeface="Arial"/>
            </a:endParaRPr>
          </a:p>
          <a:p>
            <a:pPr marL="419100" marR="1237615" indent="459740">
              <a:lnSpc>
                <a:spcPct val="100000"/>
              </a:lnSpc>
              <a:spcBef>
                <a:spcPts val="620"/>
              </a:spcBef>
            </a:pPr>
            <a:r>
              <a:rPr sz="2600" dirty="0">
                <a:latin typeface="Arial"/>
                <a:cs typeface="Arial"/>
              </a:rPr>
              <a:t>Because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decreased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forward stroke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volume.</a:t>
            </a:r>
            <a:endParaRPr sz="2600">
              <a:latin typeface="Arial"/>
              <a:cs typeface="Arial"/>
            </a:endParaRPr>
          </a:p>
          <a:p>
            <a:pPr marL="694690" indent="-619125">
              <a:lnSpc>
                <a:spcPct val="100000"/>
              </a:lnSpc>
              <a:spcBef>
                <a:spcPts val="630"/>
              </a:spcBef>
              <a:buChar char="•"/>
              <a:tabLst>
                <a:tab pos="694690" algn="l"/>
                <a:tab pos="695325" algn="l"/>
              </a:tabLst>
            </a:pPr>
            <a:r>
              <a:rPr sz="2600" spc="5" dirty="0">
                <a:latin typeface="Arial"/>
                <a:cs typeface="Arial"/>
              </a:rPr>
              <a:t>S</a:t>
            </a:r>
            <a:r>
              <a:rPr sz="2550" spc="7" baseline="-21241" dirty="0">
                <a:latin typeface="Arial"/>
                <a:cs typeface="Arial"/>
              </a:rPr>
              <a:t>1</a:t>
            </a:r>
            <a:r>
              <a:rPr sz="2550" spc="382" baseline="-21241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markedly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decreased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intensity</a:t>
            </a:r>
            <a:endParaRPr sz="2600">
              <a:latin typeface="Arial"/>
              <a:cs typeface="Arial"/>
            </a:endParaRPr>
          </a:p>
          <a:p>
            <a:pPr marL="879475" indent="-803910">
              <a:lnSpc>
                <a:spcPct val="100000"/>
              </a:lnSpc>
              <a:spcBef>
                <a:spcPts val="620"/>
              </a:spcBef>
              <a:buChar char="•"/>
              <a:tabLst>
                <a:tab pos="879475" algn="l"/>
                <a:tab pos="880110" algn="l"/>
              </a:tabLst>
            </a:pPr>
            <a:r>
              <a:rPr sz="2600" dirty="0">
                <a:latin typeface="Arial"/>
                <a:cs typeface="Arial"/>
              </a:rPr>
              <a:t>Because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premature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closure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mitral valve.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6217" y="515238"/>
            <a:ext cx="56692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Acute</a:t>
            </a:r>
            <a:r>
              <a:rPr spc="-15" dirty="0"/>
              <a:t> </a:t>
            </a:r>
            <a:r>
              <a:rPr spc="-5" dirty="0"/>
              <a:t>aortic regurgitation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3403472"/>
            <a:ext cx="14160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5140" y="1659763"/>
            <a:ext cx="8112125" cy="3038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6400" marR="759460" indent="-343535">
              <a:lnSpc>
                <a:spcPct val="100000"/>
              </a:lnSpc>
              <a:spcBef>
                <a:spcPts val="105"/>
              </a:spcBef>
              <a:buSzPct val="92307"/>
              <a:buFont typeface="Arial"/>
              <a:buChar char="•"/>
              <a:tabLst>
                <a:tab pos="744855" algn="l"/>
                <a:tab pos="745490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presystolic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component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Austin-Flint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(diastolic)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murmur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absent at the apex.</a:t>
            </a:r>
            <a:endParaRPr sz="2600">
              <a:latin typeface="Arial"/>
              <a:cs typeface="Arial"/>
            </a:endParaRPr>
          </a:p>
          <a:p>
            <a:pPr marL="406400" marR="902335" indent="-343535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768985" algn="l"/>
                <a:tab pos="769620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early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diastolic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murmur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at the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base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ends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before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550" spc="7" baseline="-21241" dirty="0">
                <a:latin typeface="Arial"/>
                <a:cs typeface="Arial"/>
              </a:rPr>
              <a:t>1</a:t>
            </a:r>
            <a:endParaRPr sz="2550" baseline="-21241">
              <a:latin typeface="Arial"/>
              <a:cs typeface="Arial"/>
            </a:endParaRPr>
          </a:p>
          <a:p>
            <a:pPr marL="406400" marR="68580" indent="68072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Because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equilibration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left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ventricle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aortic </a:t>
            </a:r>
            <a:r>
              <a:rPr sz="2600" dirty="0">
                <a:latin typeface="Arial"/>
                <a:cs typeface="Arial"/>
              </a:rPr>
              <a:t>end-diastolic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pressure.</a:t>
            </a:r>
            <a:endParaRPr sz="2600">
              <a:latin typeface="Arial"/>
              <a:cs typeface="Arial"/>
            </a:endParaRPr>
          </a:p>
          <a:p>
            <a:pPr marL="775335" indent="-712470">
              <a:lnSpc>
                <a:spcPct val="100000"/>
              </a:lnSpc>
              <a:spcBef>
                <a:spcPts val="630"/>
              </a:spcBef>
              <a:buChar char="•"/>
              <a:tabLst>
                <a:tab pos="775335" algn="l"/>
                <a:tab pos="775970" algn="l"/>
              </a:tabLst>
            </a:pPr>
            <a:r>
              <a:rPr sz="2600" dirty="0">
                <a:latin typeface="Arial"/>
                <a:cs typeface="Arial"/>
              </a:rPr>
              <a:t>Significant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tachycardia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 usually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present.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0664" y="515238"/>
            <a:ext cx="61220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Chronic</a:t>
            </a:r>
            <a:r>
              <a:rPr spc="5" dirty="0"/>
              <a:t> </a:t>
            </a:r>
            <a:r>
              <a:rPr spc="-5" dirty="0"/>
              <a:t>aortic</a:t>
            </a:r>
            <a:r>
              <a:rPr dirty="0"/>
              <a:t> </a:t>
            </a:r>
            <a:r>
              <a:rPr spc="-5" dirty="0"/>
              <a:t>regurgitation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4993"/>
            <a:ext cx="6763384" cy="287972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Dilatation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aortic</a:t>
            </a:r>
            <a:r>
              <a:rPr sz="26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ring</a:t>
            </a:r>
            <a:endParaRPr sz="2600">
              <a:latin typeface="Arial"/>
              <a:cs typeface="Arial"/>
            </a:endParaRPr>
          </a:p>
          <a:p>
            <a:pPr marL="539750" indent="-527685">
              <a:lnSpc>
                <a:spcPct val="100000"/>
              </a:lnSpc>
              <a:spcBef>
                <a:spcPts val="630"/>
              </a:spcBef>
              <a:buChar char="•"/>
              <a:tabLst>
                <a:tab pos="539750" algn="l"/>
                <a:tab pos="540385" algn="l"/>
              </a:tabLst>
            </a:pPr>
            <a:r>
              <a:rPr sz="2600" dirty="0">
                <a:latin typeface="Arial"/>
                <a:cs typeface="Arial"/>
              </a:rPr>
              <a:t>60%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cases</a:t>
            </a:r>
            <a:endParaRPr sz="2600">
              <a:latin typeface="Arial"/>
              <a:cs typeface="Arial"/>
            </a:endParaRPr>
          </a:p>
          <a:p>
            <a:pPr marL="539750" indent="-527685">
              <a:lnSpc>
                <a:spcPct val="100000"/>
              </a:lnSpc>
              <a:spcBef>
                <a:spcPts val="625"/>
              </a:spcBef>
              <a:buChar char="•"/>
              <a:tabLst>
                <a:tab pos="539750" algn="l"/>
                <a:tab pos="540385" algn="l"/>
              </a:tabLst>
            </a:pPr>
            <a:r>
              <a:rPr sz="2600" dirty="0">
                <a:latin typeface="Arial"/>
                <a:cs typeface="Arial"/>
              </a:rPr>
              <a:t>Syphilitic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aneurysm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ascending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aorta</a:t>
            </a:r>
            <a:endParaRPr sz="2600">
              <a:latin typeface="Arial"/>
              <a:cs typeface="Arial"/>
            </a:endParaRPr>
          </a:p>
          <a:p>
            <a:pPr marL="539750" indent="-527685">
              <a:lnSpc>
                <a:spcPct val="100000"/>
              </a:lnSpc>
              <a:spcBef>
                <a:spcPts val="620"/>
              </a:spcBef>
              <a:buChar char="•"/>
              <a:tabLst>
                <a:tab pos="539750" algn="l"/>
                <a:tab pos="540385" algn="l"/>
              </a:tabLst>
            </a:pPr>
            <a:r>
              <a:rPr sz="2600" spc="-5" dirty="0">
                <a:latin typeface="Arial"/>
                <a:cs typeface="Arial"/>
              </a:rPr>
              <a:t>Marfan’s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syndrome</a:t>
            </a:r>
            <a:endParaRPr sz="2600">
              <a:latin typeface="Arial"/>
              <a:cs typeface="Arial"/>
            </a:endParaRPr>
          </a:p>
          <a:p>
            <a:pPr marL="521970" indent="-509905">
              <a:lnSpc>
                <a:spcPct val="100000"/>
              </a:lnSpc>
              <a:spcBef>
                <a:spcPts val="630"/>
              </a:spcBef>
              <a:buChar char="•"/>
              <a:tabLst>
                <a:tab pos="521334" algn="l"/>
                <a:tab pos="522605" algn="l"/>
              </a:tabLst>
            </a:pPr>
            <a:r>
              <a:rPr sz="2600" dirty="0">
                <a:latin typeface="Arial"/>
                <a:cs typeface="Arial"/>
              </a:rPr>
              <a:t>Ankylosing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spondylitis</a:t>
            </a:r>
            <a:endParaRPr sz="2600">
              <a:latin typeface="Arial"/>
              <a:cs typeface="Arial"/>
            </a:endParaRPr>
          </a:p>
          <a:p>
            <a:pPr marL="534035" indent="-521970">
              <a:lnSpc>
                <a:spcPct val="100000"/>
              </a:lnSpc>
              <a:spcBef>
                <a:spcPts val="620"/>
              </a:spcBef>
              <a:buChar char="•"/>
              <a:tabLst>
                <a:tab pos="534035" algn="l"/>
                <a:tab pos="534670" algn="l"/>
              </a:tabLst>
            </a:pPr>
            <a:r>
              <a:rPr sz="2600" spc="-35" dirty="0">
                <a:latin typeface="Arial"/>
                <a:cs typeface="Arial"/>
              </a:rPr>
              <a:t>Takayasu’s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arteritis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2813" y="515238"/>
            <a:ext cx="52774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Abnormal</a:t>
            </a:r>
            <a:r>
              <a:rPr dirty="0"/>
              <a:t> </a:t>
            </a:r>
            <a:r>
              <a:rPr spc="-5" dirty="0"/>
              <a:t>heart</a:t>
            </a:r>
            <a:r>
              <a:rPr spc="-10" dirty="0"/>
              <a:t> </a:t>
            </a:r>
            <a:r>
              <a:rPr spc="-5" dirty="0"/>
              <a:t>sounds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7840" y="1685925"/>
            <a:ext cx="7560309" cy="42697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9370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93700" algn="l"/>
                <a:tab pos="394335" algn="l"/>
              </a:tabLst>
            </a:pP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Fixed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split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24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sz="2400" u="sng" spc="-7" baseline="-20833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endParaRPr sz="2400" baseline="-20833">
              <a:latin typeface="Arial"/>
              <a:cs typeface="Arial"/>
            </a:endParaRPr>
          </a:p>
          <a:p>
            <a:pPr marL="622300" indent="-572135">
              <a:lnSpc>
                <a:spcPct val="100000"/>
              </a:lnSpc>
              <a:spcBef>
                <a:spcPts val="575"/>
              </a:spcBef>
              <a:buChar char="•"/>
              <a:tabLst>
                <a:tab pos="622300" algn="l"/>
                <a:tab pos="622935" algn="l"/>
              </a:tabLst>
            </a:pPr>
            <a:r>
              <a:rPr sz="2400" spc="-5" dirty="0">
                <a:latin typeface="Arial"/>
                <a:cs typeface="Arial"/>
              </a:rPr>
              <a:t>Right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bundle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branch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block</a:t>
            </a:r>
            <a:endParaRPr sz="2400">
              <a:latin typeface="Arial"/>
              <a:cs typeface="Arial"/>
            </a:endParaRPr>
          </a:p>
          <a:p>
            <a:pPr marL="39370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93700" algn="l"/>
                <a:tab pos="394335" algn="l"/>
              </a:tabLst>
            </a:pP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Fixed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split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24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sz="2400" u="sng" spc="-7" baseline="-20833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endParaRPr sz="2400" baseline="-20833">
              <a:latin typeface="Arial"/>
              <a:cs typeface="Arial"/>
            </a:endParaRPr>
          </a:p>
          <a:p>
            <a:pPr marL="629920" indent="-579755">
              <a:lnSpc>
                <a:spcPct val="100000"/>
              </a:lnSpc>
              <a:spcBef>
                <a:spcPts val="575"/>
              </a:spcBef>
              <a:buChar char="•"/>
              <a:tabLst>
                <a:tab pos="629920" algn="l"/>
                <a:tab pos="630555" algn="l"/>
              </a:tabLst>
            </a:pPr>
            <a:r>
              <a:rPr sz="2400" spc="-5" dirty="0">
                <a:latin typeface="Arial"/>
                <a:cs typeface="Arial"/>
              </a:rPr>
              <a:t>Associated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with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atrial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septal</a:t>
            </a:r>
            <a:r>
              <a:rPr sz="2400" dirty="0">
                <a:latin typeface="Arial"/>
                <a:cs typeface="Arial"/>
              </a:rPr>
              <a:t> defect</a:t>
            </a:r>
            <a:endParaRPr sz="2400">
              <a:latin typeface="Arial"/>
              <a:cs typeface="Arial"/>
            </a:endParaRPr>
          </a:p>
          <a:p>
            <a:pPr marL="3937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93700" algn="l"/>
                <a:tab pos="394335" algn="l"/>
              </a:tabLst>
            </a:pP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sz="2400" u="sng" spc="-15" baseline="-20833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</a:t>
            </a:r>
            <a:r>
              <a:rPr sz="1600" u="sng" spc="2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pathognomonic</a:t>
            </a:r>
            <a:r>
              <a:rPr sz="2400" u="sng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volume</a:t>
            </a:r>
            <a:r>
              <a:rPr sz="240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overload</a:t>
            </a:r>
            <a:endParaRPr sz="2400">
              <a:latin typeface="Arial"/>
              <a:cs typeface="Arial"/>
            </a:endParaRPr>
          </a:p>
          <a:p>
            <a:pPr marL="3937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93700" algn="l"/>
                <a:tab pos="394335" algn="l"/>
              </a:tabLst>
            </a:pP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sz="2400" u="sng" spc="-15" baseline="-20833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</a:t>
            </a:r>
            <a:r>
              <a:rPr sz="1600" u="sng" spc="2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pathognomonic</a:t>
            </a:r>
            <a:r>
              <a:rPr sz="2400" u="sng" spc="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</a:t>
            </a:r>
            <a:r>
              <a:rPr sz="24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stiff</a:t>
            </a:r>
            <a:r>
              <a:rPr sz="24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ventricle</a:t>
            </a:r>
            <a:endParaRPr sz="2400">
              <a:latin typeface="Arial"/>
              <a:cs typeface="Arial"/>
            </a:endParaRPr>
          </a:p>
          <a:p>
            <a:pPr marL="393700" marR="5588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93700" algn="l"/>
                <a:tab pos="394335" algn="l"/>
              </a:tabLst>
            </a:pPr>
            <a:r>
              <a:rPr sz="2400" spc="-5" dirty="0">
                <a:latin typeface="Arial"/>
                <a:cs typeface="Arial"/>
              </a:rPr>
              <a:t>S</a:t>
            </a:r>
            <a:r>
              <a:rPr sz="2400" spc="-7" baseline="-20833" dirty="0">
                <a:latin typeface="Arial"/>
                <a:cs typeface="Arial"/>
              </a:rPr>
              <a:t>3</a:t>
            </a:r>
            <a:r>
              <a:rPr sz="2400" spc="322" baseline="-20833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spc="-7" baseline="-20833" dirty="0">
                <a:latin typeface="Arial"/>
                <a:cs typeface="Arial"/>
              </a:rPr>
              <a:t>4</a:t>
            </a:r>
            <a:r>
              <a:rPr sz="2400" spc="337" baseline="-20833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originating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right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ventricle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diminish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with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expiration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increase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with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inspiration</a:t>
            </a:r>
            <a:endParaRPr sz="2400">
              <a:latin typeface="Arial"/>
              <a:cs typeface="Arial"/>
            </a:endParaRPr>
          </a:p>
          <a:p>
            <a:pPr marL="3937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93700" algn="l"/>
                <a:tab pos="394335" algn="l"/>
              </a:tabLst>
            </a:pPr>
            <a:r>
              <a:rPr sz="2400" spc="-5" dirty="0">
                <a:latin typeface="Arial"/>
                <a:cs typeface="Arial"/>
              </a:rPr>
              <a:t>S</a:t>
            </a:r>
            <a:r>
              <a:rPr sz="2400" spc="-7" baseline="-20833" dirty="0">
                <a:latin typeface="Arial"/>
                <a:cs typeface="Arial"/>
              </a:rPr>
              <a:t>3</a:t>
            </a:r>
            <a:r>
              <a:rPr sz="2400" spc="315" baseline="-20833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spc="-7" baseline="-20833" dirty="0">
                <a:latin typeface="Arial"/>
                <a:cs typeface="Arial"/>
              </a:rPr>
              <a:t>4</a:t>
            </a:r>
            <a:r>
              <a:rPr sz="2400" spc="345" baseline="-20833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originating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left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ventricle,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increase</a:t>
            </a:r>
            <a:endParaRPr sz="2400">
              <a:latin typeface="Arial"/>
              <a:cs typeface="Arial"/>
            </a:endParaRPr>
          </a:p>
          <a:p>
            <a:pPr marL="393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with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expiration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decrease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with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inspiration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0664" y="515238"/>
            <a:ext cx="61220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Chronic</a:t>
            </a:r>
            <a:r>
              <a:rPr spc="5" dirty="0"/>
              <a:t> </a:t>
            </a:r>
            <a:r>
              <a:rPr spc="-5" dirty="0"/>
              <a:t>aortic</a:t>
            </a:r>
            <a:r>
              <a:rPr dirty="0"/>
              <a:t> </a:t>
            </a:r>
            <a:r>
              <a:rPr spc="-5" dirty="0"/>
              <a:t>regurgitation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4993"/>
            <a:ext cx="7808595" cy="232537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40%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cases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valvular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origin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631190" algn="l"/>
                <a:tab pos="631825" algn="l"/>
              </a:tabLst>
            </a:pPr>
            <a:r>
              <a:rPr dirty="0"/>
              <a:t>	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Rheumatic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heart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disease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most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common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cause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aortic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valve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regurgitation.</a:t>
            </a:r>
            <a:endParaRPr sz="2600">
              <a:latin typeface="Arial"/>
              <a:cs typeface="Arial"/>
            </a:endParaRPr>
          </a:p>
          <a:p>
            <a:pPr marL="815975" indent="-803910">
              <a:lnSpc>
                <a:spcPct val="100000"/>
              </a:lnSpc>
              <a:spcBef>
                <a:spcPts val="625"/>
              </a:spcBef>
              <a:buChar char="•"/>
              <a:tabLst>
                <a:tab pos="815975" algn="l"/>
                <a:tab pos="816610" algn="l"/>
              </a:tabLst>
            </a:pPr>
            <a:r>
              <a:rPr sz="2600" dirty="0">
                <a:latin typeface="Arial"/>
                <a:cs typeface="Arial"/>
              </a:rPr>
              <a:t>Often mitral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regurgitation is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present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as well.</a:t>
            </a:r>
            <a:endParaRPr sz="2600">
              <a:latin typeface="Arial"/>
              <a:cs typeface="Arial"/>
            </a:endParaRPr>
          </a:p>
          <a:p>
            <a:pPr marL="539750" indent="-527685">
              <a:lnSpc>
                <a:spcPct val="100000"/>
              </a:lnSpc>
              <a:spcBef>
                <a:spcPts val="625"/>
              </a:spcBef>
              <a:buChar char="•"/>
              <a:tabLst>
                <a:tab pos="539750" algn="l"/>
                <a:tab pos="540385" algn="l"/>
              </a:tabLst>
            </a:pPr>
            <a:r>
              <a:rPr sz="2600" dirty="0">
                <a:latin typeface="Arial"/>
                <a:cs typeface="Arial"/>
              </a:rPr>
              <a:t>Bicuspid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aortic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valves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another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cause.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0664" y="515238"/>
            <a:ext cx="61220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Chronic</a:t>
            </a:r>
            <a:r>
              <a:rPr spc="5" dirty="0"/>
              <a:t> </a:t>
            </a:r>
            <a:r>
              <a:rPr spc="-5" dirty="0"/>
              <a:t>aortic</a:t>
            </a:r>
            <a:r>
              <a:rPr dirty="0"/>
              <a:t> </a:t>
            </a:r>
            <a:r>
              <a:rPr spc="-5" dirty="0"/>
              <a:t>regurgitation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316710"/>
            <a:ext cx="7564120" cy="462343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68300" indent="-343535">
              <a:lnSpc>
                <a:spcPct val="100000"/>
              </a:lnSpc>
              <a:spcBef>
                <a:spcPts val="725"/>
              </a:spcBef>
              <a:buChar char="•"/>
              <a:tabLst>
                <a:tab pos="368300" algn="l"/>
                <a:tab pos="368935" algn="l"/>
              </a:tabLst>
            </a:pPr>
            <a:r>
              <a:rPr sz="2600" dirty="0">
                <a:latin typeface="Arial"/>
                <a:cs typeface="Arial"/>
              </a:rPr>
              <a:t>A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prominent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systolic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ejection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murmur</a:t>
            </a:r>
            <a:endParaRPr sz="2600">
              <a:latin typeface="Arial"/>
              <a:cs typeface="Arial"/>
            </a:endParaRPr>
          </a:p>
          <a:p>
            <a:pPr marL="643890" indent="-619125">
              <a:lnSpc>
                <a:spcPct val="100000"/>
              </a:lnSpc>
              <a:spcBef>
                <a:spcPts val="625"/>
              </a:spcBef>
              <a:buChar char="•"/>
              <a:tabLst>
                <a:tab pos="643890" algn="l"/>
                <a:tab pos="644525" algn="l"/>
              </a:tabLst>
            </a:pPr>
            <a:r>
              <a:rPr sz="2600" dirty="0">
                <a:latin typeface="Arial"/>
                <a:cs typeface="Arial"/>
              </a:rPr>
              <a:t>Heard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at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base and </a:t>
            </a:r>
            <a:r>
              <a:rPr sz="2600" spc="-5" dirty="0">
                <a:latin typeface="Arial"/>
                <a:cs typeface="Arial"/>
              </a:rPr>
              <a:t>the</a:t>
            </a:r>
            <a:r>
              <a:rPr sz="2600" dirty="0">
                <a:latin typeface="Arial"/>
                <a:cs typeface="Arial"/>
              </a:rPr>
              <a:t> apex</a:t>
            </a:r>
            <a:endParaRPr sz="2600">
              <a:latin typeface="Arial"/>
              <a:cs typeface="Arial"/>
            </a:endParaRPr>
          </a:p>
          <a:p>
            <a:pPr marL="643890" indent="-619125">
              <a:lnSpc>
                <a:spcPct val="100000"/>
              </a:lnSpc>
              <a:spcBef>
                <a:spcPts val="625"/>
              </a:spcBef>
              <a:buChar char="•"/>
              <a:tabLst>
                <a:tab pos="643890" algn="l"/>
                <a:tab pos="644525" algn="l"/>
              </a:tabLst>
            </a:pPr>
            <a:r>
              <a:rPr sz="2600" dirty="0">
                <a:latin typeface="Arial"/>
                <a:cs typeface="Arial"/>
              </a:rPr>
              <a:t>Ends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before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550" spc="15" baseline="-21241" dirty="0">
                <a:latin typeface="Arial"/>
                <a:cs typeface="Arial"/>
              </a:rPr>
              <a:t>2</a:t>
            </a:r>
            <a:endParaRPr sz="2550" baseline="-21241">
              <a:latin typeface="Arial"/>
              <a:cs typeface="Arial"/>
            </a:endParaRPr>
          </a:p>
          <a:p>
            <a:pPr marL="828675" indent="-803910">
              <a:lnSpc>
                <a:spcPct val="100000"/>
              </a:lnSpc>
              <a:spcBef>
                <a:spcPts val="625"/>
              </a:spcBef>
              <a:buChar char="•"/>
              <a:tabLst>
                <a:tab pos="828675" algn="l"/>
                <a:tab pos="829310" algn="l"/>
              </a:tabLst>
            </a:pPr>
            <a:r>
              <a:rPr sz="2600" dirty="0">
                <a:latin typeface="Arial"/>
                <a:cs typeface="Arial"/>
              </a:rPr>
              <a:t>Results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from a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large forward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stroke volume</a:t>
            </a:r>
            <a:endParaRPr sz="2600">
              <a:latin typeface="Arial"/>
              <a:cs typeface="Arial"/>
            </a:endParaRPr>
          </a:p>
          <a:p>
            <a:pPr marL="368300" indent="-343535">
              <a:lnSpc>
                <a:spcPct val="100000"/>
              </a:lnSpc>
              <a:spcBef>
                <a:spcPts val="625"/>
              </a:spcBef>
              <a:buChar char="•"/>
              <a:tabLst>
                <a:tab pos="368300" algn="l"/>
                <a:tab pos="368935" algn="l"/>
              </a:tabLst>
            </a:pPr>
            <a:r>
              <a:rPr sz="2600" dirty="0">
                <a:latin typeface="Arial"/>
                <a:cs typeface="Arial"/>
              </a:rPr>
              <a:t>Diastolic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murmur</a:t>
            </a:r>
            <a:endParaRPr sz="2600">
              <a:latin typeface="Arial"/>
              <a:cs typeface="Arial"/>
            </a:endParaRPr>
          </a:p>
          <a:p>
            <a:pPr marL="368300" marR="19685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643890" algn="l"/>
                <a:tab pos="644525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Begins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 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550" spc="15" baseline="-21241" dirty="0">
                <a:latin typeface="Arial"/>
                <a:cs typeface="Arial"/>
              </a:rPr>
              <a:t>2</a:t>
            </a:r>
            <a:r>
              <a:rPr sz="2550" spc="367" baseline="-21241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continues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 decrescendo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fashion,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terminating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before 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550" spc="7" baseline="-21241" dirty="0">
                <a:latin typeface="Arial"/>
                <a:cs typeface="Arial"/>
              </a:rPr>
              <a:t>1</a:t>
            </a:r>
            <a:r>
              <a:rPr sz="2600" spc="5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marL="368300" marR="201295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552450" algn="l"/>
                <a:tab pos="553085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Best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heard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at left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upper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sternal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border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patient</a:t>
            </a:r>
            <a:r>
              <a:rPr sz="2600" spc="-5" dirty="0">
                <a:latin typeface="Arial"/>
                <a:cs typeface="Arial"/>
              </a:rPr>
              <a:t> sitting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up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leaning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forward.</a:t>
            </a:r>
            <a:endParaRPr sz="2600">
              <a:latin typeface="Arial"/>
              <a:cs typeface="Arial"/>
            </a:endParaRPr>
          </a:p>
          <a:p>
            <a:pPr marL="552450" indent="-527685">
              <a:lnSpc>
                <a:spcPct val="100000"/>
              </a:lnSpc>
              <a:spcBef>
                <a:spcPts val="625"/>
              </a:spcBef>
              <a:buChar char="•"/>
              <a:tabLst>
                <a:tab pos="552450" algn="l"/>
                <a:tab pos="553085" algn="l"/>
              </a:tabLst>
            </a:pPr>
            <a:r>
              <a:rPr sz="2600" dirty="0">
                <a:latin typeface="Arial"/>
                <a:cs typeface="Arial"/>
              </a:rPr>
              <a:t>Squatting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increases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intensity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</a:t>
            </a:r>
            <a:r>
              <a:rPr sz="2600" spc="-20" dirty="0">
                <a:latin typeface="Arial"/>
                <a:cs typeface="Arial"/>
              </a:rPr>
              <a:t>murmur.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0664" y="515238"/>
            <a:ext cx="61220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Chronic</a:t>
            </a:r>
            <a:r>
              <a:rPr spc="5" dirty="0"/>
              <a:t> </a:t>
            </a:r>
            <a:r>
              <a:rPr spc="-5" dirty="0"/>
              <a:t>aortic</a:t>
            </a:r>
            <a:r>
              <a:rPr dirty="0"/>
              <a:t> </a:t>
            </a:r>
            <a:r>
              <a:rPr spc="-5" dirty="0"/>
              <a:t>regurgitation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316710"/>
            <a:ext cx="7778750" cy="359282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68300" indent="-343535">
              <a:lnSpc>
                <a:spcPct val="100000"/>
              </a:lnSpc>
              <a:spcBef>
                <a:spcPts val="725"/>
              </a:spcBef>
              <a:buChar char="•"/>
              <a:tabLst>
                <a:tab pos="368300" algn="l"/>
                <a:tab pos="3689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Austin-Flint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murmur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(diastolic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rumble)</a:t>
            </a:r>
            <a:endParaRPr sz="2600">
              <a:latin typeface="Arial"/>
              <a:cs typeface="Arial"/>
            </a:endParaRPr>
          </a:p>
          <a:p>
            <a:pPr marL="552450" indent="-527685">
              <a:lnSpc>
                <a:spcPct val="100000"/>
              </a:lnSpc>
              <a:spcBef>
                <a:spcPts val="625"/>
              </a:spcBef>
              <a:buChar char="•"/>
              <a:tabLst>
                <a:tab pos="552450" algn="l"/>
                <a:tab pos="553085" algn="l"/>
              </a:tabLst>
            </a:pPr>
            <a:r>
              <a:rPr sz="2600" dirty="0">
                <a:latin typeface="Arial"/>
                <a:cs typeface="Arial"/>
              </a:rPr>
              <a:t>Best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heard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at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apex</a:t>
            </a:r>
            <a:endParaRPr sz="2600">
              <a:latin typeface="Arial"/>
              <a:cs typeface="Arial"/>
            </a:endParaRPr>
          </a:p>
          <a:p>
            <a:pPr marL="368300" marR="17780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718820" algn="l"/>
                <a:tab pos="719455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Arises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from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regurgitant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jet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striking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anterior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mitral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leaflet.</a:t>
            </a:r>
            <a:endParaRPr sz="2600">
              <a:latin typeface="Arial"/>
              <a:cs typeface="Arial"/>
            </a:endParaRPr>
          </a:p>
          <a:p>
            <a:pPr marL="368300" marR="919480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546735" algn="l"/>
                <a:tab pos="547370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mid-diastolic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component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Austin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Flint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murmur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 introduced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by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prominent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550" spc="15" baseline="-21241" dirty="0">
                <a:latin typeface="Arial"/>
                <a:cs typeface="Arial"/>
              </a:rPr>
              <a:t>3</a:t>
            </a:r>
            <a:r>
              <a:rPr sz="2600" spc="10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marL="368300" marR="821055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625475" algn="l"/>
                <a:tab pos="626745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pre-systolic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component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the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Austin Flint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murmur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 also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heard.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0664" y="515238"/>
            <a:ext cx="61220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Chronic</a:t>
            </a:r>
            <a:r>
              <a:rPr spc="5" dirty="0"/>
              <a:t> </a:t>
            </a:r>
            <a:r>
              <a:rPr spc="-5" dirty="0"/>
              <a:t>aortic</a:t>
            </a:r>
            <a:r>
              <a:rPr dirty="0"/>
              <a:t> </a:t>
            </a:r>
            <a:r>
              <a:rPr spc="-5" dirty="0"/>
              <a:t>regurgitation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4993"/>
            <a:ext cx="7413625" cy="280098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May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result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functional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mitral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regurgitation.</a:t>
            </a:r>
            <a:endParaRPr sz="2600">
              <a:latin typeface="Arial"/>
              <a:cs typeface="Arial"/>
            </a:endParaRPr>
          </a:p>
          <a:p>
            <a:pPr marL="631190" indent="-619125">
              <a:lnSpc>
                <a:spcPct val="100000"/>
              </a:lnSpc>
              <a:spcBef>
                <a:spcPts val="630"/>
              </a:spcBef>
              <a:buChar char="•"/>
              <a:tabLst>
                <a:tab pos="631190" algn="l"/>
                <a:tab pos="631825" algn="l"/>
              </a:tabLst>
            </a:pPr>
            <a:r>
              <a:rPr sz="2600" dirty="0">
                <a:latin typeface="Arial"/>
                <a:cs typeface="Arial"/>
              </a:rPr>
              <a:t>Cardiac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output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decreases.</a:t>
            </a:r>
            <a:endParaRPr sz="2600">
              <a:latin typeface="Arial"/>
              <a:cs typeface="Arial"/>
            </a:endParaRPr>
          </a:p>
          <a:p>
            <a:pPr marL="631190" indent="-619125">
              <a:lnSpc>
                <a:spcPct val="100000"/>
              </a:lnSpc>
              <a:spcBef>
                <a:spcPts val="625"/>
              </a:spcBef>
              <a:buChar char="•"/>
              <a:tabLst>
                <a:tab pos="631190" algn="l"/>
                <a:tab pos="631825" algn="l"/>
              </a:tabLst>
            </a:pPr>
            <a:r>
              <a:rPr sz="2600" dirty="0">
                <a:latin typeface="Arial"/>
                <a:cs typeface="Arial"/>
              </a:rPr>
              <a:t>Coronary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perfusion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pressure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also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decreases.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2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Surgical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intervention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if severe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disease.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3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spc="-20" dirty="0">
                <a:latin typeface="Arial"/>
                <a:cs typeface="Arial"/>
              </a:rPr>
              <a:t>Vasodilator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may improve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hemodynamics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prior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surgery.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3602" y="483234"/>
            <a:ext cx="17970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95" dirty="0"/>
              <a:t>T</a:t>
            </a:r>
            <a:r>
              <a:rPr sz="4400" dirty="0"/>
              <a:t>esting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84401"/>
            <a:ext cx="7940675" cy="422783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55600" marR="532765" indent="-343535" algn="just">
              <a:lnSpc>
                <a:spcPct val="90000"/>
              </a:lnSpc>
              <a:spcBef>
                <a:spcPts val="415"/>
              </a:spcBef>
              <a:buChar char="•"/>
              <a:tabLst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In chronic severe aortic regurgiation, the apex is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displaced downward and to the left in the frontal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projection.</a:t>
            </a:r>
            <a:endParaRPr sz="2600">
              <a:latin typeface="Arial"/>
              <a:cs typeface="Arial"/>
            </a:endParaRPr>
          </a:p>
          <a:p>
            <a:pPr marL="355600" marR="423545" indent="-343535">
              <a:lnSpc>
                <a:spcPts val="2810"/>
              </a:lnSpc>
              <a:spcBef>
                <a:spcPts val="66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In the left anterior oblique and lateral projections,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</a:t>
            </a:r>
            <a:r>
              <a:rPr sz="2600" spc="-5" dirty="0">
                <a:latin typeface="Arial"/>
                <a:cs typeface="Arial"/>
              </a:rPr>
              <a:t>left </a:t>
            </a:r>
            <a:r>
              <a:rPr sz="2600" dirty="0">
                <a:latin typeface="Arial"/>
                <a:cs typeface="Arial"/>
              </a:rPr>
              <a:t>ventricle is displaced posteriorly and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encroaches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on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the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spine.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9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When </a:t>
            </a:r>
            <a:r>
              <a:rPr sz="2600" spc="-5" dirty="0">
                <a:latin typeface="Arial"/>
                <a:cs typeface="Arial"/>
              </a:rPr>
              <a:t>aortic </a:t>
            </a:r>
            <a:r>
              <a:rPr sz="2600" dirty="0">
                <a:latin typeface="Arial"/>
                <a:cs typeface="Arial"/>
              </a:rPr>
              <a:t>regurgitation is caused by primary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disease of the </a:t>
            </a:r>
            <a:r>
              <a:rPr sz="2600" spc="-5" dirty="0">
                <a:latin typeface="Arial"/>
                <a:cs typeface="Arial"/>
              </a:rPr>
              <a:t>aortic </a:t>
            </a:r>
            <a:r>
              <a:rPr sz="2600" dirty="0">
                <a:latin typeface="Arial"/>
                <a:cs typeface="Arial"/>
              </a:rPr>
              <a:t>root, aneurysmal dilation of the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aorta may be noted, and the aorta may </a:t>
            </a:r>
            <a:r>
              <a:rPr sz="2600" spc="-5" dirty="0">
                <a:latin typeface="Arial"/>
                <a:cs typeface="Arial"/>
              </a:rPr>
              <a:t>fill </a:t>
            </a:r>
            <a:r>
              <a:rPr sz="2600" dirty="0">
                <a:latin typeface="Arial"/>
                <a:cs typeface="Arial"/>
              </a:rPr>
              <a:t>the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retrosternal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space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the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lateral </a:t>
            </a:r>
            <a:r>
              <a:rPr sz="2600" spc="-30" dirty="0">
                <a:latin typeface="Arial"/>
                <a:cs typeface="Arial"/>
              </a:rPr>
              <a:t>view.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10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Echocardiograpy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diagnostic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5650" y="483234"/>
            <a:ext cx="25527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75" dirty="0"/>
              <a:t>T</a:t>
            </a:r>
            <a:r>
              <a:rPr sz="4400" dirty="0"/>
              <a:t>reatment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20977"/>
            <a:ext cx="7691755" cy="2563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1943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0" dirty="0">
                <a:latin typeface="Arial"/>
                <a:cs typeface="Arial"/>
              </a:rPr>
              <a:t>Valve</a:t>
            </a:r>
            <a:r>
              <a:rPr sz="3200" spc="-5" dirty="0">
                <a:latin typeface="Arial"/>
                <a:cs typeface="Arial"/>
              </a:rPr>
              <a:t> replacement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early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as </a:t>
            </a:r>
            <a:r>
              <a:rPr sz="3200" spc="-5" dirty="0">
                <a:latin typeface="Arial"/>
                <a:cs typeface="Arial"/>
              </a:rPr>
              <a:t>patients 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symptomatic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only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after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LV</a:t>
            </a:r>
            <a:r>
              <a:rPr sz="3200" dirty="0">
                <a:latin typeface="Arial"/>
                <a:cs typeface="Arial"/>
              </a:rPr>
              <a:t> dysfunction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develops</a:t>
            </a:r>
            <a:endParaRPr sz="32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0" dirty="0">
                <a:latin typeface="Arial"/>
                <a:cs typeface="Arial"/>
              </a:rPr>
              <a:t>Valve</a:t>
            </a:r>
            <a:r>
              <a:rPr sz="3200" spc="-5" dirty="0">
                <a:latin typeface="Arial"/>
                <a:cs typeface="Arial"/>
              </a:rPr>
              <a:t> sparing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aortic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root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reconstruction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if </a:t>
            </a:r>
            <a:r>
              <a:rPr sz="3200" spc="-869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due to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annular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dilatation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103" y="423672"/>
            <a:ext cx="7165848" cy="5759196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1461" y="1848611"/>
            <a:ext cx="5629274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5985" y="302133"/>
            <a:ext cx="32715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Mitral</a:t>
            </a:r>
            <a:r>
              <a:rPr spc="-35" dirty="0"/>
              <a:t> </a:t>
            </a:r>
            <a:r>
              <a:rPr spc="-5" dirty="0"/>
              <a:t>stenosis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08328"/>
            <a:ext cx="7873365" cy="533717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55600" marR="5080" indent="-343535">
              <a:lnSpc>
                <a:spcPts val="2810"/>
              </a:lnSpc>
              <a:spcBef>
                <a:spcPts val="45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mitral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valve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26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most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common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valve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affected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rheumatic</a:t>
            </a:r>
            <a:r>
              <a:rPr sz="26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fever.</a:t>
            </a:r>
            <a:endParaRPr sz="2600">
              <a:latin typeface="Arial"/>
              <a:cs typeface="Arial"/>
            </a:endParaRPr>
          </a:p>
          <a:p>
            <a:pPr marL="355600" marR="560705" indent="-343535">
              <a:lnSpc>
                <a:spcPct val="90000"/>
              </a:lnSpc>
              <a:spcBef>
                <a:spcPts val="580"/>
              </a:spcBef>
              <a:buFont typeface="Arial"/>
              <a:buChar char="•"/>
              <a:tabLst>
                <a:tab pos="724535" algn="l"/>
                <a:tab pos="725170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Stenosis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 caused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by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fusion, thickening,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shortening of the chordae tendinae and valve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leaflets.</a:t>
            </a:r>
            <a:endParaRPr sz="2600">
              <a:latin typeface="Arial"/>
              <a:cs typeface="Arial"/>
            </a:endParaRPr>
          </a:p>
          <a:p>
            <a:pPr marL="724535" indent="-712470">
              <a:lnSpc>
                <a:spcPct val="100000"/>
              </a:lnSpc>
              <a:spcBef>
                <a:spcPts val="310"/>
              </a:spcBef>
              <a:buChar char="•"/>
              <a:tabLst>
                <a:tab pos="724535" algn="l"/>
                <a:tab pos="725170" algn="l"/>
              </a:tabLst>
            </a:pPr>
            <a:r>
              <a:rPr sz="2600" dirty="0">
                <a:latin typeface="Arial"/>
                <a:cs typeface="Arial"/>
              </a:rPr>
              <a:t>Left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atrial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dilatation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1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Most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patients are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asymptomatic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1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Atrial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fibrillation</a:t>
            </a:r>
            <a:r>
              <a:rPr sz="2600" dirty="0">
                <a:latin typeface="Arial"/>
                <a:cs typeface="Arial"/>
              </a:rPr>
              <a:t> in 40%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patients</a:t>
            </a:r>
            <a:endParaRPr sz="2600">
              <a:latin typeface="Arial"/>
              <a:cs typeface="Arial"/>
            </a:endParaRPr>
          </a:p>
          <a:p>
            <a:pPr marL="724535" indent="-712470">
              <a:lnSpc>
                <a:spcPct val="100000"/>
              </a:lnSpc>
              <a:spcBef>
                <a:spcPts val="310"/>
              </a:spcBef>
              <a:buChar char="•"/>
              <a:tabLst>
                <a:tab pos="724535" algn="l"/>
                <a:tab pos="725170" algn="l"/>
              </a:tabLst>
            </a:pPr>
            <a:r>
              <a:rPr sz="2600" dirty="0">
                <a:latin typeface="Arial"/>
                <a:cs typeface="Arial"/>
              </a:rPr>
              <a:t>Development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mural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thrombi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30%</a:t>
            </a:r>
            <a:endParaRPr sz="2600">
              <a:latin typeface="Arial"/>
              <a:cs typeface="Arial"/>
            </a:endParaRPr>
          </a:p>
          <a:p>
            <a:pPr marL="1000125" indent="-988060">
              <a:lnSpc>
                <a:spcPct val="100000"/>
              </a:lnSpc>
              <a:spcBef>
                <a:spcPts val="310"/>
              </a:spcBef>
              <a:buChar char="•"/>
              <a:tabLst>
                <a:tab pos="1000125" algn="l"/>
                <a:tab pos="1000760" algn="l"/>
              </a:tabLst>
            </a:pPr>
            <a:r>
              <a:rPr sz="2600" dirty="0">
                <a:latin typeface="Arial"/>
                <a:cs typeface="Arial"/>
              </a:rPr>
              <a:t>60-75%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emboli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brain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1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Passive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pulmonary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congestion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hemoptysis</a:t>
            </a:r>
            <a:endParaRPr sz="2600">
              <a:latin typeface="Arial"/>
              <a:cs typeface="Arial"/>
            </a:endParaRPr>
          </a:p>
          <a:p>
            <a:pPr marL="355600" marR="156210" indent="-343535">
              <a:lnSpc>
                <a:spcPts val="2810"/>
              </a:lnSpc>
              <a:spcBef>
                <a:spcPts val="665"/>
              </a:spcBef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Left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atrial and pulmonary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arterial wedge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pressures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elevated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(pulmonary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hypertension).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4970" y="194005"/>
            <a:ext cx="327215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Mitral</a:t>
            </a:r>
            <a:r>
              <a:rPr spc="-30" dirty="0"/>
              <a:t> </a:t>
            </a:r>
            <a:r>
              <a:rPr spc="-5" dirty="0"/>
              <a:t>stenosis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0402" y="903579"/>
            <a:ext cx="7473950" cy="476631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Mitral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stenosis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impairs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left ventricular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filling</a:t>
            </a:r>
            <a:endParaRPr sz="2600">
              <a:latin typeface="Arial"/>
              <a:cs typeface="Arial"/>
            </a:endParaRPr>
          </a:p>
          <a:p>
            <a:pPr marL="355600" marR="45974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624840" algn="l"/>
                <a:tab pos="625475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There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is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 decrease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end-diastolic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volume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(preload)</a:t>
            </a:r>
            <a:endParaRPr sz="26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718185" algn="l"/>
                <a:tab pos="718820" algn="l"/>
              </a:tabLst>
            </a:pPr>
            <a:r>
              <a:rPr dirty="0"/>
              <a:t>	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This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leads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 a</a:t>
            </a:r>
            <a:r>
              <a:rPr sz="26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decrease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 stroke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volume</a:t>
            </a:r>
            <a:r>
              <a:rPr sz="26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 </a:t>
            </a:r>
            <a:r>
              <a:rPr sz="2600" spc="-705" dirty="0"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26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fall</a:t>
            </a: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 cardiac</a:t>
            </a:r>
            <a:r>
              <a:rPr sz="26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output</a:t>
            </a:r>
            <a:r>
              <a:rPr sz="2600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marL="355600" marR="496570" indent="-342900">
              <a:lnSpc>
                <a:spcPct val="100000"/>
              </a:lnSpc>
              <a:spcBef>
                <a:spcPts val="60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Reduced ventricular </a:t>
            </a:r>
            <a:r>
              <a:rPr sz="2600" spc="-5" dirty="0">
                <a:latin typeface="Arial"/>
                <a:cs typeface="Arial"/>
              </a:rPr>
              <a:t>filling </a:t>
            </a:r>
            <a:r>
              <a:rPr sz="2600" dirty="0">
                <a:latin typeface="Arial"/>
                <a:cs typeface="Arial"/>
              </a:rPr>
              <a:t>and reduced </a:t>
            </a:r>
            <a:r>
              <a:rPr sz="2600" spc="-5" dirty="0">
                <a:latin typeface="Arial"/>
                <a:cs typeface="Arial"/>
              </a:rPr>
              <a:t>aortic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pressure decrease ventricular wall stress 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(afterload)</a:t>
            </a:r>
            <a:endParaRPr sz="2600">
              <a:latin typeface="Arial"/>
              <a:cs typeface="Arial"/>
            </a:endParaRPr>
          </a:p>
          <a:p>
            <a:pPr marL="355600" marR="70485" indent="-342900" algn="just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631825" algn="l"/>
              </a:tabLst>
            </a:pPr>
            <a:r>
              <a:rPr dirty="0"/>
              <a:t>	</a:t>
            </a:r>
            <a:r>
              <a:rPr sz="2600" dirty="0">
                <a:latin typeface="Arial"/>
                <a:cs typeface="Arial"/>
              </a:rPr>
              <a:t>Results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a small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decrease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ventricular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spc="10" dirty="0">
                <a:latin typeface="Arial"/>
                <a:cs typeface="Arial"/>
              </a:rPr>
              <a:t>end-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systolic volume that is not </a:t>
            </a:r>
            <a:r>
              <a:rPr sz="2600" spc="-5" dirty="0">
                <a:latin typeface="Arial"/>
                <a:cs typeface="Arial"/>
              </a:rPr>
              <a:t>sufficient </a:t>
            </a:r>
            <a:r>
              <a:rPr sz="2600" dirty="0">
                <a:latin typeface="Arial"/>
                <a:cs typeface="Arial"/>
              </a:rPr>
              <a:t>to </a:t>
            </a:r>
            <a:r>
              <a:rPr sz="2600" spc="-10" dirty="0">
                <a:latin typeface="Arial"/>
                <a:cs typeface="Arial"/>
              </a:rPr>
              <a:t>offset </a:t>
            </a:r>
            <a:r>
              <a:rPr sz="2600" dirty="0">
                <a:latin typeface="Arial"/>
                <a:cs typeface="Arial"/>
              </a:rPr>
              <a:t>the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reduction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 end-diastolic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volume.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12271</Words>
  <Application>Microsoft Office PowerPoint</Application>
  <PresentationFormat>On-screen Show (4:3)</PresentationFormat>
  <Paragraphs>1505</Paragraphs>
  <Slides>263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263</vt:i4>
      </vt:variant>
    </vt:vector>
  </HeadingPairs>
  <TitlesOfParts>
    <vt:vector size="267" baseType="lpstr">
      <vt:lpstr>Arial</vt:lpstr>
      <vt:lpstr>Calibri</vt:lpstr>
      <vt:lpstr>Wingdings</vt:lpstr>
      <vt:lpstr>Office Theme</vt:lpstr>
      <vt:lpstr>PowerPoint Presentation</vt:lpstr>
      <vt:lpstr>Blood flow and myocardial  contraction</vt:lpstr>
      <vt:lpstr>Cardiac cycle</vt:lpstr>
      <vt:lpstr>Blood flow and myocardial  contraction</vt:lpstr>
      <vt:lpstr>Physiologic splitting</vt:lpstr>
      <vt:lpstr>Pathologic splitting</vt:lpstr>
      <vt:lpstr>Pathologic splitting</vt:lpstr>
      <vt:lpstr>Splitting</vt:lpstr>
      <vt:lpstr>Abnormal heart sounds</vt:lpstr>
      <vt:lpstr>Turbulence</vt:lpstr>
      <vt:lpstr>Cardiac murmurs</vt:lpstr>
      <vt:lpstr>PowerPoint Presentation</vt:lpstr>
      <vt:lpstr>Systolic heart murmurs</vt:lpstr>
      <vt:lpstr>Mid-systolic murmurs</vt:lpstr>
      <vt:lpstr>Systolic heart murmurs</vt:lpstr>
      <vt:lpstr>Holosystolic murmurs</vt:lpstr>
      <vt:lpstr>Diastolic heart murmurs</vt:lpstr>
      <vt:lpstr>Diastolic murmurs</vt:lpstr>
      <vt:lpstr>Maximal intensity and radiation of  six isolated systolic murmurs</vt:lpstr>
      <vt:lpstr>PowerPoint Presentation</vt:lpstr>
      <vt:lpstr>Heart murmurs</vt:lpstr>
      <vt:lpstr>Continuous murmur</vt:lpstr>
      <vt:lpstr>To-fro murmur</vt:lpstr>
      <vt:lpstr>Change in position affects  dynamics</vt:lpstr>
      <vt:lpstr>Change in position affects  dynamics</vt:lpstr>
      <vt:lpstr>Change in position affects  dynamics</vt:lpstr>
      <vt:lpstr>Change in position affects  dynamics</vt:lpstr>
      <vt:lpstr>Change in position affects  dynamics</vt:lpstr>
      <vt:lpstr>Change in position affects  dynamics</vt:lpstr>
      <vt:lpstr>Mid-systolic murmurs</vt:lpstr>
      <vt:lpstr>Holosystolic murmurs</vt:lpstr>
      <vt:lpstr>Diastolic murmurs</vt:lpstr>
      <vt:lpstr>Acute coronary syndrome murmurs</vt:lpstr>
      <vt:lpstr>Acute coronary syndrome murmurs</vt:lpstr>
      <vt:lpstr>Cardiac Ultrasound  Parasternal view  long axis</vt:lpstr>
      <vt:lpstr>Cardiac Ultrasound  Subxiphoid view</vt:lpstr>
      <vt:lpstr>PowerPoint Presentation</vt:lpstr>
      <vt:lpstr>Valve distribution</vt:lpstr>
      <vt:lpstr>Native heart valves</vt:lpstr>
      <vt:lpstr>Native Aortic Valve</vt:lpstr>
      <vt:lpstr>Native Tricuspid valve</vt:lpstr>
      <vt:lpstr>Valvular disease</vt:lpstr>
      <vt:lpstr>Valvular disease</vt:lpstr>
      <vt:lpstr>Obstruction to left ventricular outflow</vt:lpstr>
      <vt:lpstr>Increase in afterload</vt:lpstr>
      <vt:lpstr>PowerPoint Presentation</vt:lpstr>
      <vt:lpstr>Aortic stenosis</vt:lpstr>
      <vt:lpstr>Aortic stenosis</vt:lpstr>
      <vt:lpstr>Aortic stenosis</vt:lpstr>
      <vt:lpstr>Aortic  stenosis  (red)</vt:lpstr>
      <vt:lpstr>Aortic stenosis</vt:lpstr>
      <vt:lpstr>PowerPoint Presentation</vt:lpstr>
      <vt:lpstr>PowerPoint Presentation</vt:lpstr>
      <vt:lpstr>Aortic valve stenosis</vt:lpstr>
      <vt:lpstr>Aortic valve stenosis</vt:lpstr>
      <vt:lpstr>Aortic valve stenosis</vt:lpstr>
      <vt:lpstr>PowerPoint Presentation</vt:lpstr>
      <vt:lpstr>Aortic valve stenosis</vt:lpstr>
      <vt:lpstr>Consequences of aortic valve  stenosis</vt:lpstr>
      <vt:lpstr>Aortic valve stenosis</vt:lpstr>
      <vt:lpstr>Aortic stenosis</vt:lpstr>
      <vt:lpstr>Aortic stenosis</vt:lpstr>
      <vt:lpstr>Bicuspid Aortic Valve</vt:lpstr>
      <vt:lpstr>PowerPoint Presentation</vt:lpstr>
      <vt:lpstr>Prognosis of aortic valve stenosis</vt:lpstr>
      <vt:lpstr>PowerPoint Presentation</vt:lpstr>
      <vt:lpstr>Hereditary hypertrophic  cardiomyopathy</vt:lpstr>
      <vt:lpstr>Hereditary hypertrophic  cardiomyopathy</vt:lpstr>
      <vt:lpstr>Hereditary hypertrophic  cardiomyopathy</vt:lpstr>
      <vt:lpstr>Hereditary hypertrophic  cardiomyopathy</vt:lpstr>
      <vt:lpstr>Supravalvular aortic stenosis</vt:lpstr>
      <vt:lpstr>P-V LOOP IN SEVERE EXERCISE</vt:lpstr>
      <vt:lpstr>Coarctation of the aorta</vt:lpstr>
      <vt:lpstr>Coarctation of the aorta</vt:lpstr>
      <vt:lpstr>Coarctation of the aorta</vt:lpstr>
      <vt:lpstr>Coarctation of the aorta</vt:lpstr>
      <vt:lpstr>PowerPoint Presentation</vt:lpstr>
      <vt:lpstr>Aortic valve regurgitation</vt:lpstr>
      <vt:lpstr>Aortic valve regurgitation</vt:lpstr>
      <vt:lpstr>Aortic valve regurgitation</vt:lpstr>
      <vt:lpstr>Aortic  stenosis  (red)</vt:lpstr>
      <vt:lpstr>Aortic regurgitation</vt:lpstr>
      <vt:lpstr>Aortic regurgitation</vt:lpstr>
      <vt:lpstr>Aortic regurgitation</vt:lpstr>
      <vt:lpstr>Aortic regurgitation</vt:lpstr>
      <vt:lpstr>Aortic regurgitation</vt:lpstr>
      <vt:lpstr>Acute aortic regurgitation</vt:lpstr>
      <vt:lpstr>Acute aortic regurgitation</vt:lpstr>
      <vt:lpstr>Chronic aortic regurgitation</vt:lpstr>
      <vt:lpstr>Chronic aortic regurgitation</vt:lpstr>
      <vt:lpstr>Chronic aortic regurgitation</vt:lpstr>
      <vt:lpstr>Chronic aortic regurgitation</vt:lpstr>
      <vt:lpstr>Chronic aortic regurgitation</vt:lpstr>
      <vt:lpstr>Testing</vt:lpstr>
      <vt:lpstr>Treatment</vt:lpstr>
      <vt:lpstr>PowerPoint Presentation</vt:lpstr>
      <vt:lpstr>PowerPoint Presentation</vt:lpstr>
      <vt:lpstr>Mitral stenosis</vt:lpstr>
      <vt:lpstr>Mitral stenosis</vt:lpstr>
      <vt:lpstr>Mitral stenosis</vt:lpstr>
      <vt:lpstr>Mild mitral stenosis</vt:lpstr>
      <vt:lpstr>Mitral  stenosis  (red)</vt:lpstr>
      <vt:lpstr>Severe mitral valve stenosis</vt:lpstr>
      <vt:lpstr>Severe mitral valve stenosis</vt:lpstr>
      <vt:lpstr>Clinical and hemodynamic features</vt:lpstr>
      <vt:lpstr>Clinical and hemodynamic features</vt:lpstr>
      <vt:lpstr>Testing</vt:lpstr>
      <vt:lpstr>Treatment</vt:lpstr>
      <vt:lpstr>Rheumatic heart disease</vt:lpstr>
      <vt:lpstr>Rheumatic heart disease</vt:lpstr>
      <vt:lpstr>Rheumatic heart disease</vt:lpstr>
      <vt:lpstr>PowerPoint Presentation</vt:lpstr>
      <vt:lpstr>Rheumatic heart disease</vt:lpstr>
      <vt:lpstr>Acute rheumatic fever</vt:lpstr>
      <vt:lpstr>PowerPoint Presentation</vt:lpstr>
      <vt:lpstr>Complications</vt:lpstr>
      <vt:lpstr>Complications</vt:lpstr>
      <vt:lpstr>Complications</vt:lpstr>
      <vt:lpstr>Complications</vt:lpstr>
      <vt:lpstr>Complications</vt:lpstr>
      <vt:lpstr>Erythema marginatum</vt:lpstr>
      <vt:lpstr>Complications</vt:lpstr>
      <vt:lpstr>Complications</vt:lpstr>
      <vt:lpstr>Rheumatic heart disease</vt:lpstr>
      <vt:lpstr>Rheumatic heart disease</vt:lpstr>
      <vt:lpstr>Rheumatic heart disease  mitral valve</vt:lpstr>
      <vt:lpstr>Rheumatic heart disease</vt:lpstr>
      <vt:lpstr>PowerPoint Presentation</vt:lpstr>
      <vt:lpstr>Aschoff body</vt:lpstr>
      <vt:lpstr>Treatment</vt:lpstr>
      <vt:lpstr>PowerPoint Presentation</vt:lpstr>
      <vt:lpstr>Calcification of the annulus</vt:lpstr>
      <vt:lpstr>PowerPoint Presentation</vt:lpstr>
      <vt:lpstr>Mitral regurgitation</vt:lpstr>
      <vt:lpstr>Mitral regurgitation</vt:lpstr>
      <vt:lpstr>Mitral  regurgitation  (red)</vt:lpstr>
      <vt:lpstr>Mitral regurgitation</vt:lpstr>
      <vt:lpstr>Mitral regurgitation</vt:lpstr>
      <vt:lpstr>Mitral regurgitation</vt:lpstr>
      <vt:lpstr>Mitral regurgitation</vt:lpstr>
      <vt:lpstr>Mitral regurgitation</vt:lpstr>
      <vt:lpstr>Mitral regurgitation</vt:lpstr>
      <vt:lpstr>Mitral regurgitation</vt:lpstr>
      <vt:lpstr>Mitral regurgitation</vt:lpstr>
      <vt:lpstr>PowerPoint Presentation</vt:lpstr>
      <vt:lpstr>Mitral regurgitation</vt:lpstr>
      <vt:lpstr>Degenerative mitral valve disease</vt:lpstr>
      <vt:lpstr>PowerPoint Presentation</vt:lpstr>
      <vt:lpstr>PowerPoint Presentation</vt:lpstr>
      <vt:lpstr>PowerPoint Presentation</vt:lpstr>
      <vt:lpstr>Fibroelastic deficiency</vt:lpstr>
      <vt:lpstr>Barlow’s disease</vt:lpstr>
      <vt:lpstr>Barlow’s disease</vt:lpstr>
      <vt:lpstr>PowerPoint Presentation</vt:lpstr>
      <vt:lpstr>Mitral valve prolapse</vt:lpstr>
      <vt:lpstr>Mitral valve prolapse</vt:lpstr>
      <vt:lpstr>Mitral valve prolapse</vt:lpstr>
      <vt:lpstr>PowerPoint Presentation</vt:lpstr>
      <vt:lpstr>PowerPoint Presentation</vt:lpstr>
      <vt:lpstr>Myxomatous mitral valve (prolapse)</vt:lpstr>
      <vt:lpstr>Marfan’s syndrome</vt:lpstr>
      <vt:lpstr>Mitral valve prolapse</vt:lpstr>
      <vt:lpstr>PowerPoint Presentation</vt:lpstr>
      <vt:lpstr>Pressure-volume relationship</vt:lpstr>
      <vt:lpstr>Pressure-volume relationship</vt:lpstr>
      <vt:lpstr>Atrial myxoma</vt:lpstr>
      <vt:lpstr>Atrial myxoma</vt:lpstr>
      <vt:lpstr>Atrial myxoma</vt:lpstr>
      <vt:lpstr>Atrial myxoma</vt:lpstr>
      <vt:lpstr>Atrial myxoma</vt:lpstr>
      <vt:lpstr>Rhabdomyoma</vt:lpstr>
      <vt:lpstr>PowerPoint Presentation</vt:lpstr>
      <vt:lpstr>Other cardiac tumors</vt:lpstr>
      <vt:lpstr>PowerPoint Presentation</vt:lpstr>
      <vt:lpstr>Pulmonic valve stenosis</vt:lpstr>
      <vt:lpstr>Pulmonic valve stenosis</vt:lpstr>
      <vt:lpstr>Pulmonic valve stenosis</vt:lpstr>
      <vt:lpstr>Treatment</vt:lpstr>
      <vt:lpstr>Pulmonic valve regurgitation</vt:lpstr>
      <vt:lpstr>Treatment</vt:lpstr>
      <vt:lpstr>Carcinoid syndrome</vt:lpstr>
      <vt:lpstr>Carcinoid syndrome</vt:lpstr>
      <vt:lpstr>Carcinoid syndrome</vt:lpstr>
      <vt:lpstr>Carcinoid syndrome</vt:lpstr>
      <vt:lpstr>PowerPoint Presentation</vt:lpstr>
      <vt:lpstr>Tricuspid stenosis</vt:lpstr>
      <vt:lpstr>Tricuspid stenosis</vt:lpstr>
      <vt:lpstr>Tricuspid stenosis</vt:lpstr>
      <vt:lpstr>Treatment</vt:lpstr>
      <vt:lpstr>Tricuspid valve regurgitation</vt:lpstr>
      <vt:lpstr>Tricuspid valve regurgitation</vt:lpstr>
      <vt:lpstr>Treatment</vt:lpstr>
      <vt:lpstr>Strategy</vt:lpstr>
      <vt:lpstr>Strategy</vt:lpstr>
      <vt:lpstr>Strategy</vt:lpstr>
      <vt:lpstr>Strategy</vt:lpstr>
      <vt:lpstr>Prosthetic valves</vt:lpstr>
      <vt:lpstr>Mechanical prosthetic valves</vt:lpstr>
      <vt:lpstr>Prosthetic valves</vt:lpstr>
      <vt:lpstr>Infective endocarditis</vt:lpstr>
      <vt:lpstr>Infective endocarditis</vt:lpstr>
      <vt:lpstr>Infective endocarditis</vt:lpstr>
      <vt:lpstr>Predisposing conditions</vt:lpstr>
      <vt:lpstr>Predisposing conditions</vt:lpstr>
      <vt:lpstr>Infective endocarditis</vt:lpstr>
      <vt:lpstr>Infective endocarditis</vt:lpstr>
      <vt:lpstr>Infective endocarditis</vt:lpstr>
      <vt:lpstr>Septic emboli</vt:lpstr>
      <vt:lpstr>Mycotic aneurysms</vt:lpstr>
      <vt:lpstr>Mycotic aneurysms</vt:lpstr>
      <vt:lpstr>Septic embolus</vt:lpstr>
      <vt:lpstr>Septic embolus</vt:lpstr>
      <vt:lpstr>Septic embolus</vt:lpstr>
      <vt:lpstr>Septic embolus</vt:lpstr>
      <vt:lpstr>Septic embolism</vt:lpstr>
      <vt:lpstr>Pathogenesis</vt:lpstr>
      <vt:lpstr>Pathogenesis</vt:lpstr>
      <vt:lpstr>Infective endocarditis</vt:lpstr>
      <vt:lpstr>Infective endocarditis</vt:lpstr>
      <vt:lpstr>Infective endocarditis</vt:lpstr>
      <vt:lpstr>Infective endocarditis</vt:lpstr>
      <vt:lpstr>Infective endocarditis</vt:lpstr>
      <vt:lpstr>Infective endocarditis</vt:lpstr>
      <vt:lpstr>PowerPoint Presentation</vt:lpstr>
      <vt:lpstr>Blood culture positive</vt:lpstr>
      <vt:lpstr>Blood culture</vt:lpstr>
      <vt:lpstr>Major imaging criteria</vt:lpstr>
      <vt:lpstr>Paravalvular abscess</vt:lpstr>
      <vt:lpstr>Minor criteria</vt:lpstr>
      <vt:lpstr>Minor criteria</vt:lpstr>
      <vt:lpstr>Caveat</vt:lpstr>
      <vt:lpstr>Microbiological clues</vt:lpstr>
      <vt:lpstr>Microbiological clues</vt:lpstr>
      <vt:lpstr>Epidemiological Clues</vt:lpstr>
      <vt:lpstr>Prosthetic valve clues</vt:lpstr>
      <vt:lpstr>Prosthetic valve clues</vt:lpstr>
      <vt:lpstr>Medical history clues</vt:lpstr>
      <vt:lpstr>Medical history clues</vt:lpstr>
      <vt:lpstr>Medical history clues</vt:lpstr>
      <vt:lpstr>Medical history clues</vt:lpstr>
      <vt:lpstr>Medical history clues</vt:lpstr>
      <vt:lpstr>Medical history clues</vt:lpstr>
      <vt:lpstr>Treatment guides</vt:lpstr>
      <vt:lpstr>Treatment guides</vt:lpstr>
      <vt:lpstr>Gram positive cocci</vt:lpstr>
      <vt:lpstr>Gram-negative bacilli</vt:lpstr>
      <vt:lpstr>Treatment</vt:lpstr>
      <vt:lpstr>Treatment</vt:lpstr>
      <vt:lpstr>Treatment</vt:lpstr>
      <vt:lpstr>Treatment</vt:lpstr>
      <vt:lpstr>Treatment</vt:lpstr>
      <vt:lpstr>Treatment</vt:lpstr>
      <vt:lpstr>Indications for Surgical Intervention</vt:lpstr>
      <vt:lpstr>Indications for surgical intervention</vt:lpstr>
      <vt:lpstr>Monitor therapy</vt:lpstr>
      <vt:lpstr>Non-thrombotic bacterial  (marantic) endocarditis</vt:lpstr>
      <vt:lpstr>Non-thrombotic bacterial (Marantic)  endocarditis</vt:lpstr>
      <vt:lpstr>Non-thrombotic bacterial (Marantic)  endocarditis</vt:lpstr>
      <vt:lpstr>Liebman-Sacks endocarditis</vt:lpstr>
      <vt:lpstr>Liebman-Sacks endocarditis</vt:lpstr>
      <vt:lpstr>Liebman-Sacks endocarditis</vt:lpstr>
      <vt:lpstr>Rheumatic heart disease</vt:lpstr>
      <vt:lpstr>Vegetation distribution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Kenneth Alonso</dc:creator>
  <cp:lastModifiedBy>Halpern, Joshua</cp:lastModifiedBy>
  <cp:revision>1</cp:revision>
  <dcterms:created xsi:type="dcterms:W3CDTF">2021-12-02T04:01:21Z</dcterms:created>
  <dcterms:modified xsi:type="dcterms:W3CDTF">2021-12-06T02:51:21Z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2021-03-20T00:00:00Z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2021-12-02T00:00:00Z</vt:filetime>
  </property>
</Properties>
</file>